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6" r:id="rId6"/>
    <p:sldId id="328" r:id="rId7"/>
    <p:sldId id="302" r:id="rId8"/>
    <p:sldId id="327" r:id="rId9"/>
    <p:sldId id="326" r:id="rId10"/>
    <p:sldId id="330" r:id="rId11"/>
    <p:sldId id="332" r:id="rId12"/>
    <p:sldId id="329" r:id="rId13"/>
    <p:sldId id="333" r:id="rId14"/>
    <p:sldId id="336" r:id="rId15"/>
    <p:sldId id="311" r:id="rId16"/>
    <p:sldId id="321" r:id="rId17"/>
    <p:sldId id="334" r:id="rId18"/>
    <p:sldId id="335" r:id="rId19"/>
    <p:sldId id="337" r:id="rId20"/>
    <p:sldId id="338" r:id="rId21"/>
    <p:sldId id="339" r:id="rId22"/>
    <p:sldId id="340" r:id="rId23"/>
    <p:sldId id="341" r:id="rId24"/>
    <p:sldId id="294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6"/>
            <p14:sldId id="328"/>
            <p14:sldId id="302"/>
            <p14:sldId id="327"/>
            <p14:sldId id="326"/>
            <p14:sldId id="330"/>
            <p14:sldId id="332"/>
            <p14:sldId id="329"/>
            <p14:sldId id="333"/>
            <p14:sldId id="336"/>
            <p14:sldId id="311"/>
            <p14:sldId id="321"/>
            <p14:sldId id="334"/>
            <p14:sldId id="335"/>
            <p14:sldId id="337"/>
            <p14:sldId id="338"/>
            <p14:sldId id="339"/>
            <p14:sldId id="340"/>
            <p14:sldId id="341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7311F"/>
    <a:srgbClr val="D2B4A6"/>
    <a:srgbClr val="734F29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7966" autoAdjust="0"/>
  </p:normalViewPr>
  <p:slideViewPr>
    <p:cSldViewPr snapToGrid="0">
      <p:cViewPr>
        <p:scale>
          <a:sx n="90" d="100"/>
          <a:sy n="90" d="100"/>
        </p:scale>
        <p:origin x="-288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5FC109-9E97-466A-8967-BC394F403815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317F899-1CC9-4E4D-BCBB-74BC22B48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8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9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9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0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16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in speed grader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06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7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8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0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8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7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7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95347" y="0"/>
            <a:ext cx="209665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656883" y="1709738"/>
            <a:ext cx="6535119" cy="3575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dDS6gVdI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videos/1638-outcomes-overview-instructors" TargetMode="External"/><Relationship Id="rId2" Type="http://schemas.openxmlformats.org/officeDocument/2006/relationships/hyperlink" Target="http://www.gavilan.edu/staff/tlc/tech_help/outcomes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unity.canvaslms.com/docs/DOC-4131#jive_content_id_Rubrics" TargetMode="External"/><Relationship Id="rId5" Type="http://schemas.openxmlformats.org/officeDocument/2006/relationships/hyperlink" Target="https://community.canvaslms.com/docs/DOC-4131#jive_content_id_Outcomes" TargetMode="External"/><Relationship Id="rId4" Type="http://schemas.openxmlformats.org/officeDocument/2006/relationships/hyperlink" Target="https://community.canvaslms.com/videos/1518-rubrics-overview-instructo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reesd@scf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://www.gavilan.edu/staff/tlc/" TargetMode="External"/><Relationship Id="rId4" Type="http://schemas.openxmlformats.org/officeDocument/2006/relationships/hyperlink" Target="http://www.gavilan.edu/student/onli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4" y="5110611"/>
            <a:ext cx="9744305" cy="11377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Less time. Less effort. More awesome.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55" y="798263"/>
            <a:ext cx="105156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+mn-lt"/>
              </a:rPr>
              <a:t/>
            </a:r>
            <a:br>
              <a:rPr lang="en-US" sz="7200" dirty="0" smtClean="0">
                <a:latin typeface="+mn-lt"/>
              </a:rPr>
            </a:br>
            <a:r>
              <a:rPr lang="en-US" sz="7200" dirty="0" smtClean="0">
                <a:latin typeface="+mn-lt"/>
              </a:rPr>
              <a:t>Canvas</a:t>
            </a:r>
            <a:br>
              <a:rPr lang="en-US" sz="7200" dirty="0" smtClean="0">
                <a:latin typeface="+mn-lt"/>
              </a:rPr>
            </a:br>
            <a:r>
              <a:rPr lang="en-US" sz="2700" dirty="0"/>
              <a:t>Powering </a:t>
            </a:r>
            <a:r>
              <a:rPr lang="en-US" sz="2700" dirty="0"/>
              <a:t>iLearn</a:t>
            </a:r>
            <a:r>
              <a:rPr lang="en-US" sz="2700" dirty="0" smtClean="0">
                <a:latin typeface="+mn-lt"/>
              </a:rPr>
              <a:t> </a:t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(A Sneak Peek)</a:t>
            </a:r>
            <a:r>
              <a:rPr lang="en-US" sz="7200" dirty="0">
                <a:latin typeface="+mn-lt"/>
              </a:rPr>
              <a:t/>
            </a:r>
            <a:br>
              <a:rPr lang="en-US" sz="7200" dirty="0">
                <a:latin typeface="+mn-lt"/>
              </a:rPr>
            </a:br>
            <a:r>
              <a:rPr lang="en-US" sz="7200" dirty="0" smtClean="0">
                <a:latin typeface="+mn-lt"/>
              </a:rPr>
              <a:t/>
            </a:r>
            <a:br>
              <a:rPr lang="en-US" sz="7200" dirty="0" smtClean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975860"/>
            <a:ext cx="1451610" cy="16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8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17" y="1691868"/>
            <a:ext cx="3256548" cy="4978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670" y="1783316"/>
            <a:ext cx="3842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Help Center</a:t>
            </a:r>
          </a:p>
          <a:p>
            <a:endParaRPr lang="en-US" b="1" dirty="0"/>
          </a:p>
          <a:p>
            <a:r>
              <a:rPr lang="en-US" dirty="0"/>
              <a:t>Use the Help button located in the </a:t>
            </a:r>
            <a:r>
              <a:rPr lang="en-US" dirty="0" smtClean="0"/>
              <a:t>user navigation left hand menu. </a:t>
            </a:r>
            <a:r>
              <a:rPr lang="en-US" dirty="0"/>
              <a:t>The Help button links directly to several helpful Canvas resources.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Community – Keep up to date on Releases (3 </a:t>
            </a:r>
            <a:r>
              <a:rPr lang="en-US" dirty="0" smtClean="0"/>
              <a:t>weeks</a:t>
            </a:r>
            <a:r>
              <a:rPr lang="en-US" dirty="0"/>
              <a:t>) –and a host of Community Forums = Awesome!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56000" y="5960533"/>
            <a:ext cx="1617133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270" y="1860523"/>
            <a:ext cx="3842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Integrations</a:t>
            </a:r>
            <a:endParaRPr lang="en-US" b="1" dirty="0"/>
          </a:p>
          <a:p>
            <a:endParaRPr lang="en-US" b="1" dirty="0"/>
          </a:p>
          <a:p>
            <a:r>
              <a:rPr lang="en-US" dirty="0" smtClean="0"/>
              <a:t>Turnitin</a:t>
            </a:r>
            <a:endParaRPr lang="en-US" dirty="0" smtClean="0"/>
          </a:p>
          <a:p>
            <a:r>
              <a:rPr lang="en-US" dirty="0" smtClean="0"/>
              <a:t>Potfilium</a:t>
            </a:r>
            <a:endParaRPr lang="en-US" dirty="0" smtClean="0"/>
          </a:p>
          <a:p>
            <a:r>
              <a:rPr lang="en-US" dirty="0" smtClean="0"/>
              <a:t>NetTutor</a:t>
            </a:r>
          </a:p>
          <a:p>
            <a:r>
              <a:rPr lang="en-US" dirty="0" smtClean="0"/>
              <a:t>MyLabs</a:t>
            </a:r>
            <a:endParaRPr lang="en-US" dirty="0" smtClean="0"/>
          </a:p>
          <a:p>
            <a:r>
              <a:rPr lang="en-US" dirty="0" smtClean="0"/>
              <a:t>CCCCO vetted Student Support tools</a:t>
            </a:r>
          </a:p>
          <a:p>
            <a:r>
              <a:rPr lang="en-US" dirty="0" smtClean="0"/>
              <a:t>Many more options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11972" r="42424" b="6921"/>
          <a:stretch/>
        </p:blipFill>
        <p:spPr>
          <a:xfrm>
            <a:off x="4863071" y="1725056"/>
            <a:ext cx="4111596" cy="43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9" y="2142966"/>
            <a:ext cx="5496176" cy="38006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Top 10 Coolest Features</a:t>
            </a:r>
            <a:br>
              <a:rPr lang="en-US" b="1" dirty="0"/>
            </a:br>
            <a:r>
              <a:rPr lang="en-US" b="1" dirty="0"/>
              <a:t>#10++++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1" y="2142966"/>
            <a:ext cx="5393203" cy="36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Getting Started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612" y="2285998"/>
            <a:ext cx="1596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Dashboard</a:t>
            </a:r>
          </a:p>
          <a:p>
            <a:r>
              <a:rPr lang="en-US" sz="1200" dirty="0" smtClean="0"/>
              <a:t>Designed to answer what is going on with all my classes?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45581" y="2193664"/>
            <a:ext cx="1596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Sidebar</a:t>
            </a:r>
          </a:p>
          <a:p>
            <a:r>
              <a:rPr lang="en-US" sz="1200" dirty="0" smtClean="0"/>
              <a:t>Contains 3 helpful feeds. Coming Up, To do, and recent feedback</a:t>
            </a:r>
          </a:p>
          <a:p>
            <a:endParaRPr lang="en-US" sz="1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2069751"/>
            <a:ext cx="7620661" cy="3741744"/>
          </a:xfrm>
        </p:spPr>
      </p:pic>
      <p:sp>
        <p:nvSpPr>
          <p:cNvPr id="10" name="TextBox 9"/>
          <p:cNvSpPr txBox="1"/>
          <p:nvPr/>
        </p:nvSpPr>
        <p:spPr>
          <a:xfrm>
            <a:off x="232609" y="3432792"/>
            <a:ext cx="1596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Navigation</a:t>
            </a:r>
          </a:p>
          <a:p>
            <a:r>
              <a:rPr lang="en-US" sz="1200" dirty="0" smtClean="0"/>
              <a:t>This bar will always be available.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610" y="4724401"/>
            <a:ext cx="1596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</a:t>
            </a:r>
          </a:p>
          <a:p>
            <a:r>
              <a:rPr lang="en-US" sz="1200" dirty="0" smtClean="0"/>
              <a:t>Help is always just a click away.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Canvas - 7 Main Sections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2" y="1549726"/>
            <a:ext cx="7915827" cy="5143202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90809"/>
          <a:stretch/>
        </p:blipFill>
        <p:spPr>
          <a:xfrm>
            <a:off x="360946" y="6448922"/>
            <a:ext cx="7682885" cy="260047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55939" r="1920" b="25067"/>
          <a:stretch/>
        </p:blipFill>
        <p:spPr>
          <a:xfrm>
            <a:off x="312820" y="5986448"/>
            <a:ext cx="7555833" cy="534664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42048" r="31604" b="48030"/>
          <a:stretch/>
        </p:blipFill>
        <p:spPr>
          <a:xfrm>
            <a:off x="312820" y="5702963"/>
            <a:ext cx="5223126" cy="2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5200" y="1634050"/>
            <a:ext cx="3445933" cy="276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Why use Canvas?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course outcomes with rubrics aligned to assessments.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Collect SLO data as you assess your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Import program and institutional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analytics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Export your outcome reports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537546"/>
            <a:ext cx="6595533" cy="52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5201" y="1634050"/>
            <a:ext cx="2082800" cy="4647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first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Course level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400" dirty="0" smtClean="0"/>
              <a:t>And BTW – thanks </a:t>
            </a:r>
            <a:r>
              <a:rPr lang="en-US" sz="1400" b="1" i="1" dirty="0" smtClean="0">
                <a:solidFill>
                  <a:srgbClr val="C00000"/>
                </a:solidFill>
              </a:rPr>
              <a:t>Aloha Sargent</a:t>
            </a:r>
            <a:r>
              <a:rPr lang="en-US" sz="1400" dirty="0" smtClean="0"/>
              <a:t> for the images and examples from your course!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r="25336" b="9914"/>
          <a:stretch/>
        </p:blipFill>
        <p:spPr>
          <a:xfrm>
            <a:off x="3479800" y="1888050"/>
            <a:ext cx="7509933" cy="46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5201" y="1634050"/>
            <a:ext cx="208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Institutional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7183" r="17761" b="3629"/>
          <a:stretch/>
        </p:blipFill>
        <p:spPr>
          <a:xfrm>
            <a:off x="3860800" y="1710267"/>
            <a:ext cx="6561666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734" y="1676398"/>
            <a:ext cx="226906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rubric for many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Department level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Attach PLO’s/SLO’s/ILO’s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…And what about those GE – LO’s, folks?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23495" r="24074" b="8717"/>
          <a:stretch/>
        </p:blipFill>
        <p:spPr>
          <a:xfrm>
            <a:off x="3936999" y="1820333"/>
            <a:ext cx="7459134" cy="4840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226" y="5576331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Attached SLO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036746" y="5760997"/>
            <a:ext cx="106112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8358" y="4858727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 outcomes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8738" y="2743200"/>
            <a:ext cx="0" cy="242146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4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734" y="1710266"/>
            <a:ext cx="347979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Student Learning Mastery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Oh! </a:t>
            </a:r>
            <a:r>
              <a:rPr lang="en-US" sz="1600" dirty="0"/>
              <a:t>T</a:t>
            </a:r>
            <a:r>
              <a:rPr lang="en-US" sz="1600" dirty="0" smtClean="0"/>
              <a:t>he data you will have.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>
          <a:xfrm>
            <a:off x="3630931" y="2495096"/>
            <a:ext cx="7883737" cy="38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576" y="2902124"/>
            <a:ext cx="9575041" cy="917401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Canvas can make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Teaching &amp; Learning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easier.  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What can you do with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3"/>
              </a:rPr>
              <a:t>Canvas?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Canvas Goal</a:t>
            </a:r>
          </a:p>
        </p:txBody>
      </p:sp>
    </p:spTree>
    <p:extLst>
      <p:ext uri="{BB962C8B-B14F-4D97-AF65-F5344CB8AC3E}">
        <p14:creationId xmlns:p14="http://schemas.microsoft.com/office/powerpoint/2010/main" val="3453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Canvas for SLO’s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734" y="1710266"/>
            <a:ext cx="83142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Play? Choose one of your courses and use the following resources: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my.gavilan.edu&gt;intranet&gt;course outlines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	</a:t>
            </a:r>
            <a:r>
              <a:rPr lang="en-US" sz="1400" dirty="0" smtClean="0"/>
              <a:t>(find your course outline, will have SLO, PLO’s and ILO’s listed)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 to: instructure.gavilan.edu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Will take you to your Canvas dashboard will you will see a sandbox course for SP17 – (except pilot courses)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See our instructional website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www.gavilan.edu/staff/tlc/tech_help/outcomes.php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See Canvas guides for step by step instructions.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Video tutorials here</a:t>
            </a:r>
            <a:r>
              <a:rPr lang="en-US" sz="1400" dirty="0"/>
              <a:t>: </a:t>
            </a:r>
            <a:endParaRPr lang="en-US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Outcomes: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community.canvaslms.com/videos/1638-outcomes-overview-instructors</a:t>
            </a:r>
            <a:endParaRPr lang="en-US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Rubrics: </a:t>
            </a:r>
            <a:r>
              <a:rPr lang="en-US" sz="1400" dirty="0">
                <a:hlinkClick r:id="rId4"/>
              </a:rPr>
              <a:t>https://community.canvaslms.com/videos/1518-rubrics-overview-instructors</a:t>
            </a:r>
            <a:endParaRPr lang="en-US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 how-</a:t>
            </a:r>
            <a:r>
              <a:rPr lang="en-US" sz="1400" dirty="0" smtClean="0"/>
              <a:t>to’s</a:t>
            </a:r>
            <a:r>
              <a:rPr lang="en-US" sz="1400" dirty="0" smtClean="0"/>
              <a:t> here</a:t>
            </a:r>
            <a:r>
              <a:rPr lang="en-US" sz="1400" dirty="0"/>
              <a:t>:  </a:t>
            </a:r>
            <a:endParaRPr lang="en-US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community.canvaslms.com/docs/DOC-4131#jive_content_id_Outcomes</a:t>
            </a:r>
            <a:endParaRPr lang="en-US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://community.canvaslms.com/docs/DOC-4131#jive_content_id_Rubrics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9700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Calibri" panose="020F0502020204030204" pitchFamily="34" charset="0"/>
                <a:ea typeface="Adobe Fan Heiti Std B" panose="020B0700000000000000" pitchFamily="34" charset="-128"/>
              </a:rPr>
              <a:t>Distance Education Department</a:t>
            </a:r>
            <a:endParaRPr lang="en-US" sz="6000" dirty="0">
              <a:latin typeface="Calibri" panose="020F0502020204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65" y="2103497"/>
            <a:ext cx="628903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Sabrina Lawrence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Distance Education Coordinator 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disted@gavilan.edu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408 848-4885</a:t>
            </a:r>
          </a:p>
          <a:p>
            <a:endParaRPr lang="en-US" b="1" dirty="0">
              <a:solidFill>
                <a:srgbClr val="4F4F4F"/>
              </a:solidFill>
              <a:latin typeface="Arial" charset="0"/>
              <a:cs typeface="Arial" charset="0"/>
              <a:hlinkClick r:id="rId3"/>
            </a:endParaRP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Peter Howell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Distance Education Trainer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disted@gavilan.edu</a:t>
            </a:r>
          </a:p>
          <a:p>
            <a:r>
              <a:rPr lang="en-US" b="1" dirty="0" smtClean="0">
                <a:solidFill>
                  <a:srgbClr val="4F4F4F"/>
                </a:solidFill>
                <a:latin typeface="Arial" charset="0"/>
                <a:cs typeface="Arial" charset="0"/>
              </a:rPr>
              <a:t>408 848-4885</a:t>
            </a:r>
            <a:endParaRPr lang="en-US" b="1" dirty="0">
              <a:solidFill>
                <a:srgbClr val="397C2D"/>
              </a:solidFill>
              <a:latin typeface="Arial" charset="0"/>
              <a:cs typeface="Arial" charset="0"/>
              <a:hlinkClick r:id="rId3"/>
            </a:endParaRPr>
          </a:p>
          <a:p>
            <a:endParaRPr lang="en-US" b="1" dirty="0">
              <a:solidFill>
                <a:srgbClr val="397C2D"/>
              </a:solidFill>
              <a:latin typeface="Arial" charset="0"/>
              <a:cs typeface="Arial" charset="0"/>
              <a:hlinkClick r:id="rId3"/>
            </a:endParaRPr>
          </a:p>
          <a:p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</a:rPr>
              <a:t>Location:</a:t>
            </a:r>
          </a:p>
          <a:p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</a:rPr>
              <a:t>Teaching and Learning Center</a:t>
            </a:r>
          </a:p>
          <a:p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</a:rPr>
              <a:t>Physical: Upstairs in the Library</a:t>
            </a:r>
          </a:p>
          <a:p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</a:rPr>
              <a:t>Virtual</a:t>
            </a:r>
            <a:r>
              <a:rPr lang="en-US" b="1" dirty="0">
                <a:solidFill>
                  <a:srgbClr val="397C2D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  <a:hlinkClick r:id="rId4"/>
              </a:rPr>
              <a:t>http</a:t>
            </a:r>
            <a:r>
              <a:rPr lang="en-US" b="1" dirty="0">
                <a:solidFill>
                  <a:srgbClr val="397C2D"/>
                </a:solidFill>
                <a:latin typeface="Arial" charset="0"/>
                <a:cs typeface="Arial" charset="0"/>
                <a:hlinkClick r:id="rId4"/>
              </a:rPr>
              <a:t>://</a:t>
            </a:r>
            <a:r>
              <a:rPr lang="en-US" b="1" dirty="0" smtClean="0">
                <a:solidFill>
                  <a:srgbClr val="397C2D"/>
                </a:solidFill>
                <a:latin typeface="Arial" charset="0"/>
                <a:cs typeface="Arial" charset="0"/>
                <a:hlinkClick r:id="rId4"/>
              </a:rPr>
              <a:t>www.gavilan.edu/student/online/</a:t>
            </a:r>
            <a:endParaRPr lang="en-US" b="1" dirty="0" smtClean="0">
              <a:solidFill>
                <a:srgbClr val="397C2D"/>
              </a:solidFill>
              <a:latin typeface="Arial" charset="0"/>
              <a:cs typeface="Arial" charset="0"/>
              <a:hlinkClick r:id="rId3"/>
            </a:endParaRPr>
          </a:p>
          <a:p>
            <a:pPr lvl="2"/>
            <a:r>
              <a:rPr lang="en-US" b="1" dirty="0">
                <a:solidFill>
                  <a:srgbClr val="397C2D"/>
                </a:solidFill>
                <a:latin typeface="Arial" charset="0"/>
                <a:cs typeface="Arial" charset="0"/>
                <a:hlinkClick r:id="rId5"/>
              </a:rPr>
              <a:t>http://www.gavilan.edu/staff/tlc/</a:t>
            </a:r>
            <a:endParaRPr lang="en-US" b="1" dirty="0" smtClean="0">
              <a:solidFill>
                <a:srgbClr val="397C2D"/>
              </a:solidFill>
              <a:latin typeface="Arial" charset="0"/>
              <a:cs typeface="Arial" charset="0"/>
              <a:hlinkClick r:id="rId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5" y="1734528"/>
            <a:ext cx="4468448" cy="13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1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5884" y="1455639"/>
            <a:ext cx="35267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Automated Tasks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Creating a new assignment automatically updates the gradebook, calendar, and syllabus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Everything is kept up-to-date and synced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Files repository allows you to share files between courses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99" y="1994266"/>
            <a:ext cx="7620661" cy="3772227"/>
          </a:xfrm>
        </p:spPr>
      </p:pic>
    </p:spTree>
    <p:extLst>
      <p:ext uri="{BB962C8B-B14F-4D97-AF65-F5344CB8AC3E}">
        <p14:creationId xmlns:p14="http://schemas.microsoft.com/office/powerpoint/2010/main" val="10992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2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385" y="1742893"/>
            <a:ext cx="3460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Multimedia </a:t>
            </a:r>
            <a:r>
              <a:rPr lang="en-US" sz="2000" b="1" dirty="0" smtClean="0"/>
              <a:t>Integrations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Films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YouTube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Flickr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Vimeo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Web Cam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27" y="2247898"/>
            <a:ext cx="4456845" cy="2743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51" y="1923868"/>
            <a:ext cx="5394372" cy="4406900"/>
          </a:xfrm>
        </p:spPr>
      </p:pic>
    </p:spTree>
    <p:extLst>
      <p:ext uri="{BB962C8B-B14F-4D97-AF65-F5344CB8AC3E}">
        <p14:creationId xmlns:p14="http://schemas.microsoft.com/office/powerpoint/2010/main" val="39650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0" y="1664128"/>
            <a:ext cx="5993992" cy="49207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633" y="1455640"/>
            <a:ext cx="3560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SpeedGrader</a:t>
            </a:r>
            <a:r>
              <a:rPr lang="en-US" sz="2000" b="1" dirty="0"/>
              <a:t> </a:t>
            </a:r>
            <a:r>
              <a:rPr lang="en-US" sz="2000" b="1" dirty="0" smtClean="0"/>
              <a:t>Annotations</a:t>
            </a:r>
            <a:endParaRPr lang="en-US" sz="2000" b="1" dirty="0"/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Converts documents </a:t>
            </a:r>
            <a:r>
              <a:rPr lang="en-US" sz="2000" dirty="0"/>
              <a:t>a</a:t>
            </a:r>
            <a:r>
              <a:rPr lang="en-US" sz="2000" dirty="0" smtClean="0"/>
              <a:t>utomatically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Annotations without download/upload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Multimedia feedback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3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883" y="1495744"/>
            <a:ext cx="35669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Robust </a:t>
            </a:r>
            <a:r>
              <a:rPr lang="en-US" sz="2000" b="1" dirty="0" smtClean="0"/>
              <a:t>Course </a:t>
            </a:r>
            <a:r>
              <a:rPr lang="en-US" sz="2000" b="1" dirty="0"/>
              <a:t>N</a:t>
            </a:r>
            <a:r>
              <a:rPr lang="en-US" sz="2000" b="1" dirty="0" smtClean="0"/>
              <a:t>otifications</a:t>
            </a:r>
            <a:endParaRPr lang="en-US" sz="2000" b="1" dirty="0"/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 Email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Etc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73" y="1861659"/>
            <a:ext cx="8099980" cy="4033790"/>
          </a:xfrm>
        </p:spPr>
      </p:pic>
    </p:spTree>
    <p:extLst>
      <p:ext uri="{BB962C8B-B14F-4D97-AF65-F5344CB8AC3E}">
        <p14:creationId xmlns:p14="http://schemas.microsoft.com/office/powerpoint/2010/main" val="41944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5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1" y="1455639"/>
            <a:ext cx="36597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Drag and Drop 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 smtClean="0"/>
              <a:t>Canvas allows the user to organize their course materials use the drag and drop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Calendar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Etc…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62" y="1803401"/>
            <a:ext cx="7780759" cy="4097866"/>
          </a:xfrm>
        </p:spPr>
      </p:pic>
    </p:spTree>
    <p:extLst>
      <p:ext uri="{BB962C8B-B14F-4D97-AF65-F5344CB8AC3E}">
        <p14:creationId xmlns:p14="http://schemas.microsoft.com/office/powerpoint/2010/main" val="32784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</a:t>
            </a:r>
            <a:r>
              <a:rPr lang="en-US" sz="2800" b="1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455640"/>
            <a:ext cx="356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Bulk download and upload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Use </a:t>
            </a:r>
            <a:r>
              <a:rPr lang="en-US" dirty="0"/>
              <a:t>external tools or </a:t>
            </a:r>
            <a:r>
              <a:rPr lang="en-US" dirty="0" smtClean="0"/>
              <a:t>need to work offline?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 can use the zip feature to download files from your course then upload when ready.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18" y="1702128"/>
            <a:ext cx="8226678" cy="3784272"/>
          </a:xfrm>
        </p:spPr>
      </p:pic>
    </p:spTree>
    <p:extLst>
      <p:ext uri="{BB962C8B-B14F-4D97-AF65-F5344CB8AC3E}">
        <p14:creationId xmlns:p14="http://schemas.microsoft.com/office/powerpoint/2010/main" val="31504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1" cy="1208868"/>
          </a:xfrm>
        </p:spPr>
        <p:txBody>
          <a:bodyPr>
            <a:normAutofit/>
          </a:bodyPr>
          <a:lstStyle/>
          <a:p>
            <a:r>
              <a:rPr lang="en-US" sz="2800" b="1" dirty="0"/>
              <a:t>Top 10 Coolest Features</a:t>
            </a:r>
            <a:br>
              <a:rPr lang="en-US" sz="2800" b="1" dirty="0"/>
            </a:br>
            <a:r>
              <a:rPr lang="en-US" sz="2800" b="1" dirty="0" smtClean="0"/>
              <a:t>             </a:t>
            </a:r>
            <a:r>
              <a:rPr lang="en-US" sz="2800" b="1" dirty="0" smtClean="0"/>
              <a:t>#7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717" y="1455640"/>
            <a:ext cx="3593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Ease of Use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Mobile 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Intuitive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027"/>
          <a:stretch/>
        </p:blipFill>
        <p:spPr>
          <a:xfrm>
            <a:off x="2495055" y="1752601"/>
            <a:ext cx="8233072" cy="4048604"/>
          </a:xfrm>
        </p:spPr>
      </p:pic>
    </p:spTree>
    <p:extLst>
      <p:ext uri="{BB962C8B-B14F-4D97-AF65-F5344CB8AC3E}">
        <p14:creationId xmlns:p14="http://schemas.microsoft.com/office/powerpoint/2010/main" val="5712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">
      <a:dk1>
        <a:srgbClr val="002868"/>
      </a:dk1>
      <a:lt1>
        <a:srgbClr val="FFFFFF"/>
      </a:lt1>
      <a:dk2>
        <a:srgbClr val="303030"/>
      </a:dk2>
      <a:lt2>
        <a:srgbClr val="FFFFFF"/>
      </a:lt2>
      <a:accent1>
        <a:srgbClr val="A32638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28161AA9F054F82F9EAB42FA49C65" ma:contentTypeVersion="3" ma:contentTypeDescription="Create a new document." ma:contentTypeScope="" ma:versionID="fa01b9cc2b17e06e38384a5951047a51">
  <xsd:schema xmlns:xsd="http://www.w3.org/2001/XMLSchema" xmlns:xs="http://www.w3.org/2001/XMLSchema" xmlns:p="http://schemas.microsoft.com/office/2006/metadata/properties" xmlns:ns2="aa1291f9-78a1-483f-a4de-a43d4dc199ea" targetNamespace="http://schemas.microsoft.com/office/2006/metadata/properties" ma:root="true" ma:fieldsID="d2d49463866d8622b632a16ca551ae02" ns2:_="">
    <xsd:import namespace="aa1291f9-78a1-483f-a4de-a43d4dc199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91f9-78a1-483f-a4de-a43d4dc199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C6852B-0E78-44C8-BC21-671BE1802F9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aa1291f9-78a1-483f-a4de-a43d4dc199ea"/>
  </ds:schemaRefs>
</ds:datastoreItem>
</file>

<file path=customXml/itemProps2.xml><?xml version="1.0" encoding="utf-8"?>
<ds:datastoreItem xmlns:ds="http://schemas.openxmlformats.org/officeDocument/2006/customXml" ds:itemID="{D5741E9B-7934-477A-8C8E-BFC9D5CA7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291f9-78a1-483f-a4de-a43d4dc19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D068E6-7517-4E04-B300-A466050FC8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502</Words>
  <Application>Microsoft Office PowerPoint</Application>
  <PresentationFormat>Custom</PresentationFormat>
  <Paragraphs>165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 Canvas Powering iLearn   (A Sneak Peek)  </vt:lpstr>
      <vt:lpstr>Canvas Goal</vt:lpstr>
      <vt:lpstr>Top 10 Coolest Features              #1</vt:lpstr>
      <vt:lpstr>Top 10 Coolest Features              #2</vt:lpstr>
      <vt:lpstr>Top 10 Coolest Features              #3</vt:lpstr>
      <vt:lpstr>Top 10 Coolest Features              #4</vt:lpstr>
      <vt:lpstr>Top 10 Coolest Features              #5</vt:lpstr>
      <vt:lpstr>Top 10 Coolest Features              #6</vt:lpstr>
      <vt:lpstr>Top 10 Coolest Features              #7</vt:lpstr>
      <vt:lpstr>Top 10 Coolest Features              #8</vt:lpstr>
      <vt:lpstr>Top 10 Coolest Features              #9</vt:lpstr>
      <vt:lpstr>Top 10 Coolest Features #10++++ </vt:lpstr>
      <vt:lpstr>Getting Started</vt:lpstr>
      <vt:lpstr>Canvas - 7 Main Sections</vt:lpstr>
      <vt:lpstr>Using Canvas for SLO’s</vt:lpstr>
      <vt:lpstr>Using Canvas for SLO’s</vt:lpstr>
      <vt:lpstr>Using Canvas for SLO’s</vt:lpstr>
      <vt:lpstr>Using Canvas for SLO’s</vt:lpstr>
      <vt:lpstr>Using Canvas for SLO’s</vt:lpstr>
      <vt:lpstr>Using Canvas for SLO’s</vt:lpstr>
      <vt:lpstr>Distance Education Department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Overview State College of Florida</dc:title>
  <dc:creator/>
  <cp:lastModifiedBy/>
  <cp:revision>5</cp:revision>
  <dcterms:created xsi:type="dcterms:W3CDTF">2013-12-11T17:32:53Z</dcterms:created>
  <dcterms:modified xsi:type="dcterms:W3CDTF">2017-01-27T05:40:49Z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0x0101006A828161AA9F054F82F9EAB42FA49C65</vt:lpwstr>
  </property>
  <property fmtid="{D5CDD505-2E9C-101B-9397-08002B2CF9AE}" pid="4" name="IsMyDocuments">
    <vt:bool>true</vt:bool>
  </property>
</Properties>
</file>