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836" r:id="rId1"/>
  </p:sldMasterIdLst>
  <p:notesMasterIdLst>
    <p:notesMasterId r:id="rId19"/>
  </p:notesMasterIdLst>
  <p:sldIdLst>
    <p:sldId id="307" r:id="rId2"/>
    <p:sldId id="336" r:id="rId3"/>
    <p:sldId id="281" r:id="rId4"/>
    <p:sldId id="303" r:id="rId5"/>
    <p:sldId id="282" r:id="rId6"/>
    <p:sldId id="316" r:id="rId7"/>
    <p:sldId id="334" r:id="rId8"/>
    <p:sldId id="331" r:id="rId9"/>
    <p:sldId id="335" r:id="rId10"/>
    <p:sldId id="319" r:id="rId11"/>
    <p:sldId id="311" r:id="rId12"/>
    <p:sldId id="283" r:id="rId13"/>
    <p:sldId id="312" r:id="rId14"/>
    <p:sldId id="313" r:id="rId15"/>
    <p:sldId id="325" r:id="rId16"/>
    <p:sldId id="337" r:id="rId17"/>
    <p:sldId id="338"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843" autoAdjust="0"/>
    <p:restoredTop sz="80995" autoAdjust="0"/>
  </p:normalViewPr>
  <p:slideViewPr>
    <p:cSldViewPr>
      <p:cViewPr varScale="1">
        <p:scale>
          <a:sx n="92" d="100"/>
          <a:sy n="92" d="100"/>
        </p:scale>
        <p:origin x="1096" y="16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823F16-3B47-4D41-99E9-D6C2022561D6}" type="datetimeFigureOut">
              <a:rPr lang="en-US" smtClean="0"/>
              <a:pPr/>
              <a:t>10/5/17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1375940-74A5-4743-B61B-8A25397A2DCD}" type="slidenum">
              <a:rPr lang="en-US" smtClean="0"/>
              <a:pPr/>
              <a:t>‹#›</a:t>
            </a:fld>
            <a:endParaRPr lang="en-US"/>
          </a:p>
        </p:txBody>
      </p:sp>
    </p:spTree>
    <p:extLst>
      <p:ext uri="{BB962C8B-B14F-4D97-AF65-F5344CB8AC3E}">
        <p14:creationId xmlns:p14="http://schemas.microsoft.com/office/powerpoint/2010/main" val="42293278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1375940-74A5-4743-B61B-8A25397A2DCD}" type="slidenum">
              <a:rPr lang="en-US" smtClean="0"/>
              <a:pPr/>
              <a:t>1</a:t>
            </a:fld>
            <a:endParaRPr lang="en-US"/>
          </a:p>
        </p:txBody>
      </p:sp>
    </p:spTree>
    <p:extLst>
      <p:ext uri="{BB962C8B-B14F-4D97-AF65-F5344CB8AC3E}">
        <p14:creationId xmlns:p14="http://schemas.microsoft.com/office/powerpoint/2010/main" val="36549854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dirty="0"/>
              <a:t>Q9</a:t>
            </a:r>
            <a:r>
              <a:rPr lang="en-US" baseline="0" dirty="0"/>
              <a:t> </a:t>
            </a:r>
            <a:r>
              <a:rPr lang="en-US" sz="1200" kern="1200" dirty="0">
                <a:solidFill>
                  <a:schemeClr val="tx1"/>
                </a:solidFill>
                <a:latin typeface="+mn-lt"/>
                <a:ea typeface="+mn-ea"/>
                <a:cs typeface="+mn-cs"/>
              </a:rPr>
              <a:t>The measure we’ve been discussing would provide funding for a variety of school projects and improvements. </a:t>
            </a:r>
            <a:r>
              <a:rPr lang="en-US" sz="1200" u="sng" kern="1200" dirty="0">
                <a:solidFill>
                  <a:schemeClr val="tx1"/>
                </a:solidFill>
                <a:latin typeface="+mn-lt"/>
                <a:ea typeface="+mn-ea"/>
                <a:cs typeface="+mn-cs"/>
              </a:rPr>
              <a:t>If the measure passes</a:t>
            </a:r>
            <a:r>
              <a:rPr lang="en-US" sz="1200" kern="1200" dirty="0">
                <a:solidFill>
                  <a:schemeClr val="tx1"/>
                </a:solidFill>
                <a:latin typeface="+mn-lt"/>
                <a:ea typeface="+mn-ea"/>
                <a:cs typeface="+mn-cs"/>
              </a:rPr>
              <a:t>, would you favor or oppose using some of the money to: _____, or do you not have an opinion?</a:t>
            </a:r>
          </a:p>
          <a:p>
            <a:endParaRPr lang="en-US" sz="1200" kern="1200" dirty="0">
              <a:solidFill>
                <a:schemeClr val="tx1"/>
              </a:solidFill>
              <a:latin typeface="+mn-lt"/>
              <a:ea typeface="+mn-ea"/>
              <a:cs typeface="+mn-cs"/>
            </a:endParaRPr>
          </a:p>
          <a:p>
            <a:r>
              <a:rPr lang="en-US" sz="1200" b="0" i="0" u="none" strike="noStrike" baseline="0" dirty="0">
                <a:solidFill>
                  <a:srgbClr val="000000"/>
                </a:solidFill>
                <a:latin typeface="Lucida Sans" panose="020B0602030504020204" pitchFamily="34" charset="0"/>
              </a:rPr>
              <a:t>M	Repair or replace leaky roofs, old rusty plumbing, and faulty electrical systems where needed	</a:t>
            </a:r>
          </a:p>
          <a:p>
            <a:r>
              <a:rPr lang="en-US" sz="1200" b="0" i="0" u="none" strike="noStrike" baseline="0" dirty="0">
                <a:solidFill>
                  <a:srgbClr val="000000"/>
                </a:solidFill>
                <a:latin typeface="Lucida Sans" panose="020B0602030504020204" pitchFamily="34" charset="0"/>
              </a:rPr>
              <a:t>E	Upgrade science centers and wet labs to allow for current instruction in healthcare, biology, chemistry and physical sciences	</a:t>
            </a:r>
          </a:p>
          <a:p>
            <a:r>
              <a:rPr lang="en-US" sz="1200" b="0" i="0" u="none" strike="noStrike" baseline="0" dirty="0">
                <a:solidFill>
                  <a:srgbClr val="000000"/>
                </a:solidFill>
                <a:latin typeface="Lucida Sans" panose="020B0602030504020204" pitchFamily="34" charset="0"/>
              </a:rPr>
              <a:t>A	Upgrade classrooms, labs and career training facilities for science, math, engineering, and technology	</a:t>
            </a:r>
          </a:p>
          <a:p>
            <a:r>
              <a:rPr lang="en-US" sz="1200" b="0" i="0" u="none" strike="noStrike" baseline="0" dirty="0">
                <a:solidFill>
                  <a:srgbClr val="000000"/>
                </a:solidFill>
                <a:latin typeface="Lucida Sans" panose="020B0602030504020204" pitchFamily="34" charset="0"/>
              </a:rPr>
              <a:t>B1	Upgrade classrooms and career training facilities for computer science and cyber security	</a:t>
            </a:r>
          </a:p>
          <a:p>
            <a:r>
              <a:rPr lang="en-US" sz="1200" b="0" i="0" u="none" strike="noStrike" baseline="0" dirty="0">
                <a:solidFill>
                  <a:srgbClr val="000000"/>
                </a:solidFill>
                <a:latin typeface="Lucida Sans" panose="020B0602030504020204" pitchFamily="34" charset="0"/>
              </a:rPr>
              <a:t>F	Expand Veteran's Centers which provide job training, job placement, counseling, and support services to military veterans and their families	</a:t>
            </a:r>
          </a:p>
          <a:p>
            <a:r>
              <a:rPr lang="en-US" sz="1200" b="0" i="0" u="none" strike="noStrike" baseline="0" dirty="0">
                <a:solidFill>
                  <a:srgbClr val="000000"/>
                </a:solidFill>
                <a:latin typeface="Lucida Sans" panose="020B0602030504020204" pitchFamily="34" charset="0"/>
              </a:rPr>
              <a:t>H1	Upgrade outdated classrooms, labs, career training facilities, and equipment to keep pace with current industry standards and technology	</a:t>
            </a:r>
          </a:p>
          <a:p>
            <a:r>
              <a:rPr lang="en-US" sz="1200" b="0" i="0" u="none" strike="noStrike" baseline="0" dirty="0">
                <a:solidFill>
                  <a:srgbClr val="000000"/>
                </a:solidFill>
                <a:latin typeface="Lucida Sans" panose="020B0602030504020204" pitchFamily="34" charset="0"/>
              </a:rPr>
              <a:t>B2	Upgrade classrooms and career training facilities for computer science and technology	</a:t>
            </a:r>
          </a:p>
          <a:p>
            <a:r>
              <a:rPr lang="en-US" sz="1200" b="0" i="0" u="none" strike="noStrike" baseline="0" dirty="0">
                <a:solidFill>
                  <a:srgbClr val="000000"/>
                </a:solidFill>
                <a:latin typeface="Lucida Sans" panose="020B0602030504020204" pitchFamily="34" charset="0"/>
              </a:rPr>
              <a:t>C	Upgrade classrooms and career training facilities for public safety including fire fighters, emergency medical technicians, and police	</a:t>
            </a:r>
          </a:p>
          <a:p>
            <a:r>
              <a:rPr lang="en-US" sz="1200" b="0" i="0" u="none" strike="noStrike" baseline="0" dirty="0">
                <a:solidFill>
                  <a:srgbClr val="000000"/>
                </a:solidFill>
                <a:latin typeface="Lucida Sans" panose="020B0602030504020204" pitchFamily="34" charset="0"/>
              </a:rPr>
              <a:t>H2	Upgrade classrooms and labs to help local students complete the first two years of college affordably, and transfer to the Cal-State or UC (You-See) systems.	</a:t>
            </a:r>
          </a:p>
          <a:p>
            <a:r>
              <a:rPr lang="en-US" sz="1200" b="0" i="0" u="none" strike="noStrike" baseline="0" dirty="0">
                <a:solidFill>
                  <a:srgbClr val="000000"/>
                </a:solidFill>
                <a:latin typeface="Lucida Sans" panose="020B0602030504020204" pitchFamily="34" charset="0"/>
              </a:rPr>
              <a:t>J	Improve access for students with disabilities	</a:t>
            </a:r>
          </a:p>
          <a:p>
            <a:r>
              <a:rPr lang="en-US" sz="1200" b="0" i="0" u="none" strike="noStrike" baseline="0" dirty="0">
                <a:solidFill>
                  <a:srgbClr val="000000"/>
                </a:solidFill>
                <a:latin typeface="Lucida Sans" panose="020B0602030504020204" pitchFamily="34" charset="0"/>
              </a:rPr>
              <a:t>I	Improve student safety and campus security systems including security lighting, security cameras, emergency communications systems, smoke detectors, fire alarms, and sprinklers	</a:t>
            </a:r>
          </a:p>
          <a:p>
            <a:r>
              <a:rPr lang="en-US" sz="1200" b="0" i="0" u="none" strike="noStrike" baseline="0" dirty="0">
                <a:solidFill>
                  <a:srgbClr val="000000"/>
                </a:solidFill>
                <a:latin typeface="Lucida Sans" panose="020B0602030504020204" pitchFamily="34" charset="0"/>
              </a:rPr>
              <a:t>N	Renovate the aging College library to meet modern standards for technology and research	</a:t>
            </a:r>
          </a:p>
          <a:p>
            <a:r>
              <a:rPr lang="en-US" sz="1200" b="0" i="0" u="none" strike="noStrike" baseline="0" dirty="0">
                <a:solidFill>
                  <a:srgbClr val="000000"/>
                </a:solidFill>
                <a:latin typeface="Lucida Sans" panose="020B0602030504020204" pitchFamily="34" charset="0"/>
              </a:rPr>
              <a:t>G	Add classrooms and labs for career training in growing local industries like construction management, water technology, agriculture, child development, hospitality, drone technology and aviation at San Martin (Mar-TEEN) Airport	</a:t>
            </a:r>
          </a:p>
          <a:p>
            <a:r>
              <a:rPr lang="en-US" sz="1200" b="0" i="0" u="none" strike="noStrike" baseline="0" dirty="0">
                <a:solidFill>
                  <a:srgbClr val="000000"/>
                </a:solidFill>
                <a:latin typeface="Lucida Sans" panose="020B0602030504020204" pitchFamily="34" charset="0"/>
              </a:rPr>
              <a:t>K2	Upgrade the Student Services Center to help students plan their studies and career paths, and find jobs after graduating	</a:t>
            </a:r>
          </a:p>
          <a:p>
            <a:r>
              <a:rPr lang="en-US" sz="1200" b="0" i="0" u="none" strike="noStrike" baseline="0" dirty="0">
                <a:solidFill>
                  <a:srgbClr val="000000"/>
                </a:solidFill>
                <a:latin typeface="Lucida Sans" panose="020B0602030504020204" pitchFamily="34" charset="0"/>
              </a:rPr>
              <a:t>Q	Add more classrooms and labs at Gavilan (GAV-</a:t>
            </a:r>
            <a:r>
              <a:rPr lang="en-US" sz="1200" b="0" i="0" u="none" strike="noStrike" baseline="0" dirty="0" err="1">
                <a:solidFill>
                  <a:srgbClr val="000000"/>
                </a:solidFill>
                <a:latin typeface="Lucida Sans" panose="020B0602030504020204" pitchFamily="34" charset="0"/>
              </a:rPr>
              <a:t>i</a:t>
            </a:r>
            <a:r>
              <a:rPr lang="en-US" sz="1200" b="0" i="0" u="none" strike="noStrike" baseline="0" dirty="0">
                <a:solidFill>
                  <a:srgbClr val="000000"/>
                </a:solidFill>
                <a:latin typeface="Lucida Sans" panose="020B0602030504020204" pitchFamily="34" charset="0"/>
              </a:rPr>
              <a:t>-</a:t>
            </a:r>
            <a:r>
              <a:rPr lang="en-US" sz="1200" b="0" i="0" u="none" strike="noStrike" baseline="0" dirty="0" err="1">
                <a:solidFill>
                  <a:srgbClr val="000000"/>
                </a:solidFill>
                <a:latin typeface="Lucida Sans" panose="020B0602030504020204" pitchFamily="34" charset="0"/>
              </a:rPr>
              <a:t>lan</a:t>
            </a:r>
            <a:r>
              <a:rPr lang="en-US" sz="1200" b="0" i="0" u="none" strike="noStrike" baseline="0" dirty="0">
                <a:solidFill>
                  <a:srgbClr val="000000"/>
                </a:solidFill>
                <a:latin typeface="Lucida Sans" panose="020B0602030504020204" pitchFamily="34" charset="0"/>
              </a:rPr>
              <a:t>) 's Coyote Valley Center to partner with IBM for science and technology classes and improve public safety training	</a:t>
            </a:r>
          </a:p>
          <a:p>
            <a:r>
              <a:rPr lang="en-US" sz="1200" b="0" i="0" u="none" strike="noStrike" baseline="0" dirty="0">
                <a:solidFill>
                  <a:srgbClr val="000000"/>
                </a:solidFill>
                <a:latin typeface="Lucida Sans" panose="020B0602030504020204" pitchFamily="34" charset="0"/>
              </a:rPr>
              <a:t>D1	Provide the facilities and equipment needed to support high quality instruction in music, visual, and performing arts	</a:t>
            </a:r>
          </a:p>
          <a:p>
            <a:r>
              <a:rPr lang="en-US" sz="1200" b="0" i="0" u="none" strike="noStrike" baseline="0" dirty="0">
                <a:solidFill>
                  <a:srgbClr val="000000"/>
                </a:solidFill>
                <a:latin typeface="Lucida Sans" panose="020B0602030504020204" pitchFamily="34" charset="0"/>
              </a:rPr>
              <a:t>O	Pay off old debt to increase funds available for classroom instruction and academic programs	</a:t>
            </a:r>
          </a:p>
          <a:p>
            <a:r>
              <a:rPr lang="en-US" sz="1200" b="0" i="0" u="none" strike="noStrike" baseline="0" dirty="0">
                <a:solidFill>
                  <a:srgbClr val="000000"/>
                </a:solidFill>
                <a:latin typeface="Lucida Sans" panose="020B0602030504020204" pitchFamily="34" charset="0"/>
              </a:rPr>
              <a:t>D2	Upgrade aging athletic and physical education facilities so they meet current health and safety standards	</a:t>
            </a:r>
          </a:p>
          <a:p>
            <a:r>
              <a:rPr lang="en-US" sz="1200" b="0" i="0" u="none" strike="noStrike" baseline="0" dirty="0">
                <a:solidFill>
                  <a:srgbClr val="000000"/>
                </a:solidFill>
                <a:latin typeface="Lucida Sans" panose="020B0602030504020204" pitchFamily="34" charset="0"/>
              </a:rPr>
              <a:t>P	Build a college campus in San Benito (Buh-NEE-tow) County that will offer a much larger selection of classes, certificated programs, and degrees	</a:t>
            </a:r>
          </a:p>
          <a:p>
            <a:r>
              <a:rPr lang="en-US" sz="1200" b="0" i="0" u="none" strike="noStrike" baseline="0" dirty="0">
                <a:solidFill>
                  <a:srgbClr val="000000"/>
                </a:solidFill>
                <a:latin typeface="Lucida Sans" panose="020B0602030504020204" pitchFamily="34" charset="0"/>
              </a:rPr>
              <a:t>K1	Renovate historical buildings on campus	</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61375940-74A5-4743-B61B-8A25397A2DCD}" type="slidenum">
              <a:rPr lang="en-US" smtClean="0"/>
              <a:pPr/>
              <a:t>10</a:t>
            </a:fld>
            <a:endParaRPr lang="en-US"/>
          </a:p>
        </p:txBody>
      </p:sp>
    </p:spTree>
    <p:extLst>
      <p:ext uri="{BB962C8B-B14F-4D97-AF65-F5344CB8AC3E}">
        <p14:creationId xmlns:p14="http://schemas.microsoft.com/office/powerpoint/2010/main" val="26203289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Q10 What I’d like to do now is tell you what some people are saying about the measure we’ve been discussing. Supporters of the measure say: _____.  Do you think this is a very convincing, somewhat convincing, or not at all convincing reason to </a:t>
            </a:r>
            <a:r>
              <a:rPr lang="en-US" sz="1200" b="1" kern="1200" dirty="0">
                <a:solidFill>
                  <a:schemeClr val="tx1"/>
                </a:solidFill>
                <a:latin typeface="+mn-lt"/>
                <a:ea typeface="+mn-ea"/>
                <a:cs typeface="+mn-cs"/>
              </a:rPr>
              <a:t>SUPPORT</a:t>
            </a:r>
            <a:r>
              <a:rPr lang="en-US" sz="1200" kern="1200" dirty="0">
                <a:solidFill>
                  <a:schemeClr val="tx1"/>
                </a:solidFill>
                <a:latin typeface="+mn-lt"/>
                <a:ea typeface="+mn-ea"/>
                <a:cs typeface="+mn-cs"/>
              </a:rPr>
              <a:t> the measure?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F	Because the cost of attending the University of California and State University systems has become so expensive, many more students are starting their education at community colleges. This measure will ensure local students have access to an affordable, high-quality education here in our community.</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M	We need better access to high quality, affordable education in the Hollister area. If this measure passes, our community will receive a new college campus and increased access to a variety of classes, certificated programs, and degrees.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H	Our local community colleges ensure that lower and middle-income students who can't afford the high price of a university still have an opportunity to succeed in college and careers. This measure will provide the affordable, high quality education that all students deserve.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A	Our local community colleges are a vital resource for our community. They educate the healthcare professionals that serve our medical needs, the police and firefighters that keep us safe, and the skilled workers who fuel our economy.</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J1	Twenty percent of all local high school graduates rely on Gavilan (GAV-</a:t>
            </a:r>
            <a:r>
              <a:rPr lang="en-US" sz="1200" kern="1200" dirty="0" err="1">
                <a:solidFill>
                  <a:schemeClr val="tx1"/>
                </a:solidFill>
                <a:latin typeface="+mn-lt"/>
                <a:ea typeface="+mn-ea"/>
                <a:cs typeface="+mn-cs"/>
              </a:rPr>
              <a:t>i</a:t>
            </a:r>
            <a:r>
              <a:rPr lang="en-US" sz="1200" kern="1200" dirty="0">
                <a:solidFill>
                  <a:schemeClr val="tx1"/>
                </a:solidFill>
                <a:latin typeface="+mn-lt"/>
                <a:ea typeface="+mn-ea"/>
                <a:cs typeface="+mn-cs"/>
              </a:rPr>
              <a:t>-</a:t>
            </a:r>
            <a:r>
              <a:rPr lang="en-US" sz="1200" kern="1200" dirty="0" err="1">
                <a:solidFill>
                  <a:schemeClr val="tx1"/>
                </a:solidFill>
                <a:latin typeface="+mn-lt"/>
                <a:ea typeface="+mn-ea"/>
                <a:cs typeface="+mn-cs"/>
              </a:rPr>
              <a:t>lan</a:t>
            </a:r>
            <a:r>
              <a:rPr lang="en-US" sz="1200" kern="1200" dirty="0">
                <a:solidFill>
                  <a:schemeClr val="tx1"/>
                </a:solidFill>
                <a:latin typeface="+mn-lt"/>
                <a:ea typeface="+mn-ea"/>
                <a:cs typeface="+mn-cs"/>
              </a:rPr>
              <a:t>) College for higher education and to prepare for careers. We need to repair and upgrade our local colleges so they can continue to serve our community well for the decades to come.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D1	This measure requires a clear system of accountability, including a project list detailing exactly how the money will be used, a Citizens' Oversight Committee, and independent audits to ensure the money is spent properly.</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L	Our community is in the shadow of Silicon Valley. Gavilan (GAV-</a:t>
            </a:r>
            <a:r>
              <a:rPr lang="en-US" sz="1200" kern="1200" dirty="0" err="1">
                <a:solidFill>
                  <a:schemeClr val="tx1"/>
                </a:solidFill>
                <a:latin typeface="+mn-lt"/>
                <a:ea typeface="+mn-ea"/>
                <a:cs typeface="+mn-cs"/>
              </a:rPr>
              <a:t>i</a:t>
            </a:r>
            <a:r>
              <a:rPr lang="en-US" sz="1200" kern="1200" dirty="0">
                <a:solidFill>
                  <a:schemeClr val="tx1"/>
                </a:solidFill>
                <a:latin typeface="+mn-lt"/>
                <a:ea typeface="+mn-ea"/>
                <a:cs typeface="+mn-cs"/>
              </a:rPr>
              <a:t>-</a:t>
            </a:r>
            <a:r>
              <a:rPr lang="en-US" sz="1200" kern="1200" dirty="0" err="1">
                <a:solidFill>
                  <a:schemeClr val="tx1"/>
                </a:solidFill>
                <a:latin typeface="+mn-lt"/>
                <a:ea typeface="+mn-ea"/>
                <a:cs typeface="+mn-cs"/>
              </a:rPr>
              <a:t>lan</a:t>
            </a:r>
            <a:r>
              <a:rPr lang="en-US" sz="1200" kern="1200" dirty="0">
                <a:solidFill>
                  <a:schemeClr val="tx1"/>
                </a:solidFill>
                <a:latin typeface="+mn-lt"/>
                <a:ea typeface="+mn-ea"/>
                <a:cs typeface="+mn-cs"/>
              </a:rPr>
              <a:t>) College provides an affordable gateway for local students to acquire the skills they need to compete for careers in the world's fastest-growing industries. We need to invest in Gavilan (GAV-</a:t>
            </a:r>
            <a:r>
              <a:rPr lang="en-US" sz="1200" kern="1200" dirty="0" err="1">
                <a:solidFill>
                  <a:schemeClr val="tx1"/>
                </a:solidFill>
                <a:latin typeface="+mn-lt"/>
                <a:ea typeface="+mn-ea"/>
                <a:cs typeface="+mn-cs"/>
              </a:rPr>
              <a:t>i</a:t>
            </a:r>
            <a:r>
              <a:rPr lang="en-US" sz="1200" kern="1200" dirty="0">
                <a:solidFill>
                  <a:schemeClr val="tx1"/>
                </a:solidFill>
                <a:latin typeface="+mn-lt"/>
                <a:ea typeface="+mn-ea"/>
                <a:cs typeface="+mn-cs"/>
              </a:rPr>
              <a:t>-</a:t>
            </a:r>
            <a:r>
              <a:rPr lang="en-US" sz="1200" kern="1200" dirty="0" err="1">
                <a:solidFill>
                  <a:schemeClr val="tx1"/>
                </a:solidFill>
                <a:latin typeface="+mn-lt"/>
                <a:ea typeface="+mn-ea"/>
                <a:cs typeface="+mn-cs"/>
              </a:rPr>
              <a:t>lan</a:t>
            </a:r>
            <a:r>
              <a:rPr lang="en-US" sz="1200" kern="1200" dirty="0">
                <a:solidFill>
                  <a:schemeClr val="tx1"/>
                </a:solidFill>
                <a:latin typeface="+mn-lt"/>
                <a:ea typeface="+mn-ea"/>
                <a:cs typeface="+mn-cs"/>
              </a:rPr>
              <a:t>) so our kids have the opportunity to share in the bright future being created just a few miles away.</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I	We need to upgrade our classrooms, labs, and career training facilities to current industry standards so our students can compete for today's high-skilled jobs.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C	If voters approve this measure, our local colleges will be eligible for more than 80 million dollars in State matching money that otherwise will go to a different part of the State.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B	All money raised by the measure will stay in our community to support our local community college and students. It cannot be taken away by the State or used for other purposes.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K	Some college buildings are 50 years old and have not be renovated. It's time to make essential repairs and upgrades.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J2	Gavilan (GAV-</a:t>
            </a:r>
            <a:r>
              <a:rPr lang="en-US" sz="1200" kern="1200" dirty="0" err="1">
                <a:solidFill>
                  <a:schemeClr val="tx1"/>
                </a:solidFill>
                <a:latin typeface="+mn-lt"/>
                <a:ea typeface="+mn-ea"/>
                <a:cs typeface="+mn-cs"/>
              </a:rPr>
              <a:t>i</a:t>
            </a:r>
            <a:r>
              <a:rPr lang="en-US" sz="1200" kern="1200" dirty="0">
                <a:solidFill>
                  <a:schemeClr val="tx1"/>
                </a:solidFill>
                <a:latin typeface="+mn-lt"/>
                <a:ea typeface="+mn-ea"/>
                <a:cs typeface="+mn-cs"/>
              </a:rPr>
              <a:t>-</a:t>
            </a:r>
            <a:r>
              <a:rPr lang="en-US" sz="1200" kern="1200" dirty="0" err="1">
                <a:solidFill>
                  <a:schemeClr val="tx1"/>
                </a:solidFill>
                <a:latin typeface="+mn-lt"/>
                <a:ea typeface="+mn-ea"/>
                <a:cs typeface="+mn-cs"/>
              </a:rPr>
              <a:t>lan</a:t>
            </a:r>
            <a:r>
              <a:rPr lang="en-US" sz="1200" kern="1200" dirty="0">
                <a:solidFill>
                  <a:schemeClr val="tx1"/>
                </a:solidFill>
                <a:latin typeface="+mn-lt"/>
                <a:ea typeface="+mn-ea"/>
                <a:cs typeface="+mn-cs"/>
              </a:rPr>
              <a:t>) College has served our community for nearly a century. Many of us, and our parents or children, went there or expect to attend. We need to make sure classrooms, labs and instructional technology remain up-to-date so the College continues to serve our community well in the decades to come.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E	Local high tech companies expect to hire 50 thousand skilled workers in the next few years who don't have 4-year degrees. We are counting on Gavilan (GAV-</a:t>
            </a:r>
            <a:r>
              <a:rPr lang="en-US" sz="1200" kern="1200" dirty="0" err="1">
                <a:solidFill>
                  <a:schemeClr val="tx1"/>
                </a:solidFill>
                <a:latin typeface="+mn-lt"/>
                <a:ea typeface="+mn-ea"/>
                <a:cs typeface="+mn-cs"/>
              </a:rPr>
              <a:t>i</a:t>
            </a:r>
            <a:r>
              <a:rPr lang="en-US" sz="1200" kern="1200" dirty="0">
                <a:solidFill>
                  <a:schemeClr val="tx1"/>
                </a:solidFill>
                <a:latin typeface="+mn-lt"/>
                <a:ea typeface="+mn-ea"/>
                <a:cs typeface="+mn-cs"/>
              </a:rPr>
              <a:t>-</a:t>
            </a:r>
            <a:r>
              <a:rPr lang="en-US" sz="1200" kern="1200" dirty="0" err="1">
                <a:solidFill>
                  <a:schemeClr val="tx1"/>
                </a:solidFill>
                <a:latin typeface="+mn-lt"/>
                <a:ea typeface="+mn-ea"/>
                <a:cs typeface="+mn-cs"/>
              </a:rPr>
              <a:t>lan</a:t>
            </a:r>
            <a:r>
              <a:rPr lang="en-US" sz="1200" kern="1200" dirty="0">
                <a:solidFill>
                  <a:schemeClr val="tx1"/>
                </a:solidFill>
                <a:latin typeface="+mn-lt"/>
                <a:ea typeface="+mn-ea"/>
                <a:cs typeface="+mn-cs"/>
              </a:rPr>
              <a:t>) College to train local students for these good jobs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D2	By law, no money from this measure can be spent on staff salaries or pensions.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G	Gavilan (GAV-</a:t>
            </a:r>
            <a:r>
              <a:rPr lang="en-US" sz="1200" kern="1200" dirty="0" err="1">
                <a:solidFill>
                  <a:schemeClr val="tx1"/>
                </a:solidFill>
                <a:latin typeface="+mn-lt"/>
                <a:ea typeface="+mn-ea"/>
                <a:cs typeface="+mn-cs"/>
              </a:rPr>
              <a:t>i</a:t>
            </a:r>
            <a:r>
              <a:rPr lang="en-US" sz="1200" kern="1200" dirty="0">
                <a:solidFill>
                  <a:schemeClr val="tx1"/>
                </a:solidFill>
                <a:latin typeface="+mn-lt"/>
                <a:ea typeface="+mn-ea"/>
                <a:cs typeface="+mn-cs"/>
              </a:rPr>
              <a:t>-</a:t>
            </a:r>
            <a:r>
              <a:rPr lang="en-US" sz="1200" kern="1200" dirty="0" err="1">
                <a:solidFill>
                  <a:schemeClr val="tx1"/>
                </a:solidFill>
                <a:latin typeface="+mn-lt"/>
                <a:ea typeface="+mn-ea"/>
                <a:cs typeface="+mn-cs"/>
              </a:rPr>
              <a:t>lan</a:t>
            </a:r>
            <a:r>
              <a:rPr lang="en-US" sz="1200" kern="1200" dirty="0">
                <a:solidFill>
                  <a:schemeClr val="tx1"/>
                </a:solidFill>
                <a:latin typeface="+mn-lt"/>
                <a:ea typeface="+mn-ea"/>
                <a:cs typeface="+mn-cs"/>
              </a:rPr>
              <a:t>) College is one of the most important Veterans' services institutions in our area. It provides job placement, job training, and counseling to returning veterans.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N	Adding a campus in the Hollister area will reduce crowding at Gavilan (GAV-</a:t>
            </a:r>
            <a:r>
              <a:rPr lang="en-US" sz="1200" kern="1200" dirty="0" err="1">
                <a:solidFill>
                  <a:schemeClr val="tx1"/>
                </a:solidFill>
                <a:latin typeface="+mn-lt"/>
                <a:ea typeface="+mn-ea"/>
                <a:cs typeface="+mn-cs"/>
              </a:rPr>
              <a:t>i</a:t>
            </a:r>
            <a:r>
              <a:rPr lang="en-US" sz="1200" kern="1200" dirty="0">
                <a:solidFill>
                  <a:schemeClr val="tx1"/>
                </a:solidFill>
                <a:latin typeface="+mn-lt"/>
                <a:ea typeface="+mn-ea"/>
                <a:cs typeface="+mn-cs"/>
              </a:rPr>
              <a:t>-</a:t>
            </a:r>
            <a:r>
              <a:rPr lang="en-US" sz="1200" kern="1200" dirty="0" err="1">
                <a:solidFill>
                  <a:schemeClr val="tx1"/>
                </a:solidFill>
                <a:latin typeface="+mn-lt"/>
                <a:ea typeface="+mn-ea"/>
                <a:cs typeface="+mn-cs"/>
              </a:rPr>
              <a:t>lan</a:t>
            </a:r>
            <a:r>
              <a:rPr lang="en-US" sz="1200" kern="1200" dirty="0">
                <a:solidFill>
                  <a:schemeClr val="tx1"/>
                </a:solidFill>
                <a:latin typeface="+mn-lt"/>
                <a:ea typeface="+mn-ea"/>
                <a:cs typeface="+mn-cs"/>
              </a:rPr>
              <a:t>)'s existing classrooms and labs, and also reduce traffic from the thousands of students who commute each year from San Benito County</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61375940-74A5-4743-B61B-8A25397A2DCD}" type="slidenum">
              <a:rPr lang="en-US" smtClean="0"/>
              <a:pPr/>
              <a:t>11</a:t>
            </a:fld>
            <a:endParaRPr lang="en-US"/>
          </a:p>
        </p:txBody>
      </p:sp>
    </p:spTree>
    <p:extLst>
      <p:ext uri="{BB962C8B-B14F-4D97-AF65-F5344CB8AC3E}">
        <p14:creationId xmlns:p14="http://schemas.microsoft.com/office/powerpoint/2010/main" val="33360629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Q11</a:t>
            </a:r>
            <a:r>
              <a:rPr lang="en-US" baseline="0" dirty="0"/>
              <a:t> </a:t>
            </a:r>
            <a:r>
              <a:rPr lang="en-US" sz="1200" kern="1200" dirty="0">
                <a:solidFill>
                  <a:schemeClr val="tx1"/>
                </a:solidFill>
                <a:latin typeface="+mn-lt"/>
                <a:ea typeface="+mn-ea"/>
                <a:cs typeface="+mn-cs"/>
              </a:rPr>
              <a:t>Sometimes people change their mind about a measure once they have more information about it. Now that you have heard a bit more about the measure, let me read you a summary of it again:</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In order to:</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pPr lvl="0">
              <a:buFont typeface="Wingdings" pitchFamily="2" charset="2"/>
              <a:buChar char="Ø"/>
            </a:pPr>
            <a:r>
              <a:rPr lang="en-US" sz="1200" kern="1200" dirty="0">
                <a:solidFill>
                  <a:schemeClr val="tx1"/>
                </a:solidFill>
                <a:latin typeface="+mn-lt"/>
                <a:ea typeface="+mn-ea"/>
                <a:cs typeface="+mn-cs"/>
              </a:rPr>
              <a:t> Upgrade classrooms, labs and career training facilities for science, healthcare, technology, public safety, cyber security, and other growing industries</a:t>
            </a:r>
          </a:p>
          <a:p>
            <a:pPr lvl="0">
              <a:buFont typeface="Wingdings" pitchFamily="2" charset="2"/>
              <a:buChar char="Ø"/>
            </a:pPr>
            <a:r>
              <a:rPr lang="en-US" sz="1200" kern="1200" dirty="0">
                <a:solidFill>
                  <a:schemeClr val="tx1"/>
                </a:solidFill>
                <a:latin typeface="+mn-lt"/>
                <a:ea typeface="+mn-ea"/>
                <a:cs typeface="+mn-cs"/>
              </a:rPr>
              <a:t> Improve counseling, job training, and support facilities and services for returning veterans</a:t>
            </a:r>
          </a:p>
          <a:p>
            <a:pPr lvl="0">
              <a:buFont typeface="Wingdings" pitchFamily="2" charset="2"/>
              <a:buChar char="Ø"/>
            </a:pPr>
            <a:r>
              <a:rPr lang="en-US" sz="1200" kern="1200" dirty="0">
                <a:solidFill>
                  <a:schemeClr val="tx1"/>
                </a:solidFill>
                <a:latin typeface="+mn-lt"/>
                <a:ea typeface="+mn-ea"/>
                <a:cs typeface="+mn-cs"/>
              </a:rPr>
              <a:t> Improve local access to affordable, high quality education by repairing, constructing and acquiring classrooms, facilities, sites and equipment</a:t>
            </a:r>
          </a:p>
          <a:p>
            <a:pPr lvl="0">
              <a:buFont typeface="Wingdings" pitchFamily="2" charset="2"/>
              <a:buChar char="Ø"/>
            </a:pPr>
            <a:r>
              <a:rPr lang="en-US" sz="1200" kern="1200" dirty="0">
                <a:solidFill>
                  <a:schemeClr val="tx1"/>
                </a:solidFill>
                <a:latin typeface="+mn-lt"/>
                <a:ea typeface="+mn-ea"/>
                <a:cs typeface="+mn-cs"/>
              </a:rPr>
              <a:t> And building a college campus in San Benito (Buh-NEE-tow) County</a:t>
            </a:r>
          </a:p>
          <a:p>
            <a:pPr lvl="0">
              <a:buFont typeface="Wingdings" pitchFamily="2" charset="2"/>
              <a:buChar char="Ø"/>
            </a:pPr>
            <a:endParaRPr lang="en-US" sz="1200" kern="1200" dirty="0">
              <a:solidFill>
                <a:schemeClr val="tx1"/>
              </a:solidFill>
              <a:latin typeface="+mn-lt"/>
              <a:ea typeface="+mn-ea"/>
              <a:cs typeface="+mn-cs"/>
            </a:endParaRPr>
          </a:p>
          <a:p>
            <a:pPr lvl="0">
              <a:buFont typeface="Wingdings" pitchFamily="2" charset="2"/>
              <a:buNone/>
            </a:pPr>
            <a:r>
              <a:rPr lang="en-US" sz="1200" kern="1200" dirty="0">
                <a:solidFill>
                  <a:schemeClr val="tx1"/>
                </a:solidFill>
                <a:latin typeface="+mn-lt"/>
                <a:ea typeface="+mn-ea"/>
                <a:cs typeface="+mn-cs"/>
              </a:rPr>
              <a:t>Shall Gavilan (GAV-</a:t>
            </a:r>
            <a:r>
              <a:rPr lang="en-US" sz="1200" kern="1200" dirty="0" err="1">
                <a:solidFill>
                  <a:schemeClr val="tx1"/>
                </a:solidFill>
                <a:latin typeface="+mn-lt"/>
                <a:ea typeface="+mn-ea"/>
                <a:cs typeface="+mn-cs"/>
              </a:rPr>
              <a:t>i</a:t>
            </a:r>
            <a:r>
              <a:rPr lang="en-US" sz="1200" kern="1200" dirty="0">
                <a:solidFill>
                  <a:schemeClr val="tx1"/>
                </a:solidFill>
                <a:latin typeface="+mn-lt"/>
                <a:ea typeface="+mn-ea"/>
                <a:cs typeface="+mn-cs"/>
              </a:rPr>
              <a:t>-</a:t>
            </a:r>
            <a:r>
              <a:rPr lang="en-US" sz="1200" kern="1200" dirty="0" err="1">
                <a:solidFill>
                  <a:schemeClr val="tx1"/>
                </a:solidFill>
                <a:latin typeface="+mn-lt"/>
                <a:ea typeface="+mn-ea"/>
                <a:cs typeface="+mn-cs"/>
              </a:rPr>
              <a:t>lan</a:t>
            </a:r>
            <a:r>
              <a:rPr lang="en-US" sz="1200" kern="1200" dirty="0">
                <a:solidFill>
                  <a:schemeClr val="tx1"/>
                </a:solidFill>
                <a:latin typeface="+mn-lt"/>
                <a:ea typeface="+mn-ea"/>
                <a:cs typeface="+mn-cs"/>
              </a:rPr>
              <a:t>) Joint Community College District issue 248 million dollars in bonds at legal interest rates, with independent citizen oversight, no money for administrators, and all money staying local? If the election were held today, would you vote yes or no on this measure? </a:t>
            </a:r>
          </a:p>
        </p:txBody>
      </p:sp>
      <p:sp>
        <p:nvSpPr>
          <p:cNvPr id="4" name="Slide Number Placeholder 3"/>
          <p:cNvSpPr>
            <a:spLocks noGrp="1"/>
          </p:cNvSpPr>
          <p:nvPr>
            <p:ph type="sldNum" sz="quarter" idx="10"/>
          </p:nvPr>
        </p:nvSpPr>
        <p:spPr/>
        <p:txBody>
          <a:bodyPr/>
          <a:lstStyle/>
          <a:p>
            <a:fld id="{61375940-74A5-4743-B61B-8A25397A2DCD}" type="slidenum">
              <a:rPr lang="en-US" smtClean="0"/>
              <a:pPr/>
              <a:t>12</a:t>
            </a:fld>
            <a:endParaRPr lang="en-US"/>
          </a:p>
        </p:txBody>
      </p:sp>
    </p:spTree>
    <p:extLst>
      <p:ext uri="{BB962C8B-B14F-4D97-AF65-F5344CB8AC3E}">
        <p14:creationId xmlns:p14="http://schemas.microsoft.com/office/powerpoint/2010/main" val="33757128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kern="1200" dirty="0">
                <a:solidFill>
                  <a:schemeClr val="tx1"/>
                </a:solidFill>
                <a:latin typeface="+mn-lt"/>
                <a:ea typeface="+mn-ea"/>
                <a:cs typeface="+mn-cs"/>
              </a:rPr>
              <a:t>Q12 Next, let me tell you what opponents of the measure are saying.  Opponents of the measure say: _____.  Do you think this is a very convincing, somewhat convincing, or not at all convincing reason to OPPOSE the measure?</a:t>
            </a:r>
          </a:p>
          <a:p>
            <a:pPr lvl="0"/>
            <a:endParaRPr lang="en-US" sz="1200" kern="1200" dirty="0">
              <a:solidFill>
                <a:schemeClr val="tx1"/>
              </a:solidFill>
              <a:latin typeface="+mn-lt"/>
              <a:ea typeface="+mn-ea"/>
              <a:cs typeface="+mn-cs"/>
            </a:endParaRPr>
          </a:p>
          <a:p>
            <a:r>
              <a:rPr lang="en-US" sz="1200" b="0" i="0" u="none" strike="noStrike" baseline="0" dirty="0">
                <a:solidFill>
                  <a:srgbClr val="000000"/>
                </a:solidFill>
                <a:latin typeface="Lucida Sans" panose="020B0602030504020204" pitchFamily="34" charset="0"/>
              </a:rPr>
              <a:t>D	Don't be fooled. Including interest, this bond will cost taxpayers about 400 million dollars and will take property owners more than 30 years to pay off.	</a:t>
            </a:r>
          </a:p>
          <a:p>
            <a:r>
              <a:rPr lang="en-US" sz="1200" b="0" i="0" u="none" strike="noStrike" baseline="0" dirty="0">
                <a:solidFill>
                  <a:srgbClr val="000000"/>
                </a:solidFill>
                <a:latin typeface="Lucida Sans" panose="020B0602030504020204" pitchFamily="34" charset="0"/>
              </a:rPr>
              <a:t>B	People are having a hard time making ends meet with the high cost of living. Now is NOT the time to be raising taxes.	</a:t>
            </a:r>
          </a:p>
          <a:p>
            <a:r>
              <a:rPr lang="en-US" sz="1200" b="0" i="0" u="none" strike="noStrike" baseline="0" dirty="0">
                <a:solidFill>
                  <a:srgbClr val="000000"/>
                </a:solidFill>
                <a:latin typeface="Lucida Sans" panose="020B0602030504020204" pitchFamily="34" charset="0"/>
              </a:rPr>
              <a:t>A	The District passed a 108 million dollar bond in 2004 to expand and modernize their facilities - now they want more money? That's not fair to taxpayers.	</a:t>
            </a:r>
          </a:p>
          <a:p>
            <a:r>
              <a:rPr lang="en-US" sz="1200" b="0" i="0" u="none" strike="noStrike" baseline="0" dirty="0">
                <a:solidFill>
                  <a:srgbClr val="000000"/>
                </a:solidFill>
                <a:latin typeface="Lucida Sans" panose="020B0602030504020204" pitchFamily="34" charset="0"/>
              </a:rPr>
              <a:t>E	We can't trust the District with this measure. They mismanaged the last bond and didn't build what they promised.	</a:t>
            </a:r>
          </a:p>
          <a:p>
            <a:r>
              <a:rPr lang="en-US" sz="1200" b="0" i="0" u="none" strike="noStrike" baseline="0" dirty="0">
                <a:solidFill>
                  <a:srgbClr val="000000"/>
                </a:solidFill>
                <a:latin typeface="Lucida Sans" panose="020B0602030504020204" pitchFamily="34" charset="0"/>
              </a:rPr>
              <a:t>C	There is no guarantee that the money will be distributed fairly. Some areas will get more than their fair share from the bond, while others will get less.	</a:t>
            </a:r>
          </a:p>
          <a:p>
            <a:pPr lvl="0"/>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61375940-74A5-4743-B61B-8A25397A2DCD}" type="slidenum">
              <a:rPr lang="en-US" smtClean="0"/>
              <a:pPr/>
              <a:t>13</a:t>
            </a:fld>
            <a:endParaRPr lang="en-US"/>
          </a:p>
        </p:txBody>
      </p:sp>
    </p:spTree>
    <p:extLst>
      <p:ext uri="{BB962C8B-B14F-4D97-AF65-F5344CB8AC3E}">
        <p14:creationId xmlns:p14="http://schemas.microsoft.com/office/powerpoint/2010/main" val="21036195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R="0" algn="l" rtl="0"/>
            <a:r>
              <a:rPr lang="en-US" dirty="0"/>
              <a:t>Q13 </a:t>
            </a:r>
            <a:r>
              <a:rPr lang="en-US" sz="1200" kern="1200" dirty="0">
                <a:solidFill>
                  <a:schemeClr val="tx1"/>
                </a:solidFill>
                <a:latin typeface="+mn-lt"/>
                <a:ea typeface="+mn-ea"/>
                <a:cs typeface="+mn-cs"/>
              </a:rPr>
              <a:t>Now that you have heard a bit more about the measure, let me read you a summary of it one more time.</a:t>
            </a:r>
          </a:p>
          <a:p>
            <a:pPr marR="0" algn="l" rtl="0"/>
            <a:endParaRPr lang="en-US" sz="1200"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In order to:</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pPr lvl="0">
              <a:buFont typeface="Wingdings" pitchFamily="2" charset="2"/>
              <a:buChar char="Ø"/>
            </a:pPr>
            <a:r>
              <a:rPr lang="en-US" sz="1200" kern="1200" dirty="0">
                <a:solidFill>
                  <a:schemeClr val="tx1"/>
                </a:solidFill>
                <a:latin typeface="+mn-lt"/>
                <a:ea typeface="+mn-ea"/>
                <a:cs typeface="+mn-cs"/>
              </a:rPr>
              <a:t> Upgrade classrooms, labs and career training facilities for science, healthcare, technology, public safety, cyber security, and other growing industries</a:t>
            </a:r>
          </a:p>
          <a:p>
            <a:pPr lvl="0">
              <a:buFont typeface="Wingdings" pitchFamily="2" charset="2"/>
              <a:buChar char="Ø"/>
            </a:pPr>
            <a:r>
              <a:rPr lang="en-US" sz="1200" kern="1200" dirty="0">
                <a:solidFill>
                  <a:schemeClr val="tx1"/>
                </a:solidFill>
                <a:latin typeface="+mn-lt"/>
                <a:ea typeface="+mn-ea"/>
                <a:cs typeface="+mn-cs"/>
              </a:rPr>
              <a:t> Improve counseling, job training, and support facilities and services for returning veterans</a:t>
            </a:r>
          </a:p>
          <a:p>
            <a:pPr lvl="0">
              <a:buFont typeface="Wingdings" pitchFamily="2" charset="2"/>
              <a:buChar char="Ø"/>
            </a:pPr>
            <a:r>
              <a:rPr lang="en-US" sz="1200" kern="1200" dirty="0">
                <a:solidFill>
                  <a:schemeClr val="tx1"/>
                </a:solidFill>
                <a:latin typeface="+mn-lt"/>
                <a:ea typeface="+mn-ea"/>
                <a:cs typeface="+mn-cs"/>
              </a:rPr>
              <a:t> Improve local access to affordable, high quality education by repairing, constructing and acquiring classrooms, facilities, sites and equipment</a:t>
            </a:r>
          </a:p>
          <a:p>
            <a:pPr lvl="0">
              <a:buFont typeface="Wingdings" pitchFamily="2" charset="2"/>
              <a:buChar char="Ø"/>
            </a:pPr>
            <a:r>
              <a:rPr lang="en-US" sz="1200" kern="1200" dirty="0">
                <a:solidFill>
                  <a:schemeClr val="tx1"/>
                </a:solidFill>
                <a:latin typeface="+mn-lt"/>
                <a:ea typeface="+mn-ea"/>
                <a:cs typeface="+mn-cs"/>
              </a:rPr>
              <a:t> And building a college campus in San Benito (Buh-NEE-tow) County</a:t>
            </a:r>
          </a:p>
          <a:p>
            <a:pPr lvl="0">
              <a:buFont typeface="Wingdings" pitchFamily="2" charset="2"/>
              <a:buChar char="Ø"/>
            </a:pPr>
            <a:endParaRPr lang="en-US" sz="1200" kern="1200" dirty="0">
              <a:solidFill>
                <a:schemeClr val="tx1"/>
              </a:solidFill>
              <a:latin typeface="+mn-lt"/>
              <a:ea typeface="+mn-ea"/>
              <a:cs typeface="+mn-cs"/>
            </a:endParaRPr>
          </a:p>
          <a:p>
            <a:pPr lvl="0">
              <a:buFont typeface="Wingdings" pitchFamily="2" charset="2"/>
              <a:buNone/>
            </a:pPr>
            <a:r>
              <a:rPr lang="en-US" sz="1200" kern="1200" dirty="0">
                <a:solidFill>
                  <a:schemeClr val="tx1"/>
                </a:solidFill>
                <a:latin typeface="+mn-lt"/>
                <a:ea typeface="+mn-ea"/>
                <a:cs typeface="+mn-cs"/>
              </a:rPr>
              <a:t>Shall Gavilan (GAV-</a:t>
            </a:r>
            <a:r>
              <a:rPr lang="en-US" sz="1200" kern="1200" dirty="0" err="1">
                <a:solidFill>
                  <a:schemeClr val="tx1"/>
                </a:solidFill>
                <a:latin typeface="+mn-lt"/>
                <a:ea typeface="+mn-ea"/>
                <a:cs typeface="+mn-cs"/>
              </a:rPr>
              <a:t>i</a:t>
            </a:r>
            <a:r>
              <a:rPr lang="en-US" sz="1200" kern="1200" dirty="0">
                <a:solidFill>
                  <a:schemeClr val="tx1"/>
                </a:solidFill>
                <a:latin typeface="+mn-lt"/>
                <a:ea typeface="+mn-ea"/>
                <a:cs typeface="+mn-cs"/>
              </a:rPr>
              <a:t>-</a:t>
            </a:r>
            <a:r>
              <a:rPr lang="en-US" sz="1200" kern="1200" dirty="0" err="1">
                <a:solidFill>
                  <a:schemeClr val="tx1"/>
                </a:solidFill>
                <a:latin typeface="+mn-lt"/>
                <a:ea typeface="+mn-ea"/>
                <a:cs typeface="+mn-cs"/>
              </a:rPr>
              <a:t>lan</a:t>
            </a:r>
            <a:r>
              <a:rPr lang="en-US" sz="1200" kern="1200" dirty="0">
                <a:solidFill>
                  <a:schemeClr val="tx1"/>
                </a:solidFill>
                <a:latin typeface="+mn-lt"/>
                <a:ea typeface="+mn-ea"/>
                <a:cs typeface="+mn-cs"/>
              </a:rPr>
              <a:t>) Joint Community College District issue 248 million dollars in bonds at legal interest rates, with independent citizen oversight, no money for administrators, and all money staying local? If the election were held today, would you vote yes or no on this measure? </a:t>
            </a:r>
          </a:p>
        </p:txBody>
      </p:sp>
      <p:sp>
        <p:nvSpPr>
          <p:cNvPr id="4" name="Slide Number Placeholder 3"/>
          <p:cNvSpPr>
            <a:spLocks noGrp="1"/>
          </p:cNvSpPr>
          <p:nvPr>
            <p:ph type="sldNum" sz="quarter" idx="10"/>
          </p:nvPr>
        </p:nvSpPr>
        <p:spPr/>
        <p:txBody>
          <a:bodyPr/>
          <a:lstStyle/>
          <a:p>
            <a:fld id="{61375940-74A5-4743-B61B-8A25397A2DCD}" type="slidenum">
              <a:rPr lang="en-US" smtClean="0"/>
              <a:pPr/>
              <a:t>14</a:t>
            </a:fld>
            <a:endParaRPr lang="en-US"/>
          </a:p>
        </p:txBody>
      </p:sp>
    </p:spTree>
    <p:extLst>
      <p:ext uri="{BB962C8B-B14F-4D97-AF65-F5344CB8AC3E}">
        <p14:creationId xmlns:p14="http://schemas.microsoft.com/office/powerpoint/2010/main" val="39514838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375940-74A5-4743-B61B-8A25397A2DCD}" type="slidenum">
              <a:rPr lang="en-US" smtClean="0"/>
              <a:pPr/>
              <a:t>15</a:t>
            </a:fld>
            <a:endParaRPr lang="en-US"/>
          </a:p>
        </p:txBody>
      </p:sp>
    </p:spTree>
    <p:extLst>
      <p:ext uri="{BB962C8B-B14F-4D97-AF65-F5344CB8AC3E}">
        <p14:creationId xmlns:p14="http://schemas.microsoft.com/office/powerpoint/2010/main" val="32589610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61375940-74A5-4743-B61B-8A25397A2DCD}" type="slidenum">
              <a:rPr lang="en-US" smtClean="0"/>
              <a:pPr/>
              <a:t>16</a:t>
            </a:fld>
            <a:endParaRPr lang="en-US"/>
          </a:p>
        </p:txBody>
      </p:sp>
    </p:spTree>
    <p:extLst>
      <p:ext uri="{BB962C8B-B14F-4D97-AF65-F5344CB8AC3E}">
        <p14:creationId xmlns:p14="http://schemas.microsoft.com/office/powerpoint/2010/main" val="33906887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375940-74A5-4743-B61B-8A25397A2DCD}" type="slidenum">
              <a:rPr lang="en-US" smtClean="0"/>
              <a:pPr/>
              <a:t>17</a:t>
            </a:fld>
            <a:endParaRPr lang="en-US"/>
          </a:p>
        </p:txBody>
      </p:sp>
    </p:spTree>
    <p:extLst>
      <p:ext uri="{BB962C8B-B14F-4D97-AF65-F5344CB8AC3E}">
        <p14:creationId xmlns:p14="http://schemas.microsoft.com/office/powerpoint/2010/main" val="19882463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1375940-74A5-4743-B61B-8A25397A2DCD}" type="slidenum">
              <a:rPr lang="en-US" smtClean="0"/>
              <a:pPr/>
              <a:t>2</a:t>
            </a:fld>
            <a:endParaRPr lang="en-US"/>
          </a:p>
        </p:txBody>
      </p:sp>
    </p:spTree>
    <p:extLst>
      <p:ext uri="{BB962C8B-B14F-4D97-AF65-F5344CB8AC3E}">
        <p14:creationId xmlns:p14="http://schemas.microsoft.com/office/powerpoint/2010/main" val="39900331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1375940-74A5-4743-B61B-8A25397A2DCD}" type="slidenum">
              <a:rPr lang="en-US" smtClean="0"/>
              <a:pPr/>
              <a:t>3</a:t>
            </a:fld>
            <a:endParaRPr lang="en-US"/>
          </a:p>
        </p:txBody>
      </p:sp>
    </p:spTree>
    <p:extLst>
      <p:ext uri="{BB962C8B-B14F-4D97-AF65-F5344CB8AC3E}">
        <p14:creationId xmlns:p14="http://schemas.microsoft.com/office/powerpoint/2010/main" val="2937231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Q1 To begin, I’m going to read a list of issues facing your community and for each one, please tell me how important you feel the issue is to </a:t>
            </a:r>
            <a:r>
              <a:rPr lang="en-US" sz="1200" u="sng" kern="1200" dirty="0">
                <a:solidFill>
                  <a:schemeClr val="tx1"/>
                </a:solidFill>
                <a:latin typeface="+mn-lt"/>
                <a:ea typeface="+mn-ea"/>
                <a:cs typeface="+mn-cs"/>
              </a:rPr>
              <a:t>you</a:t>
            </a:r>
            <a:r>
              <a:rPr lang="en-US" sz="1200" kern="1200" dirty="0">
                <a:solidFill>
                  <a:schemeClr val="tx1"/>
                </a:solidFill>
                <a:latin typeface="+mn-lt"/>
                <a:ea typeface="+mn-ea"/>
                <a:cs typeface="+mn-cs"/>
              </a:rPr>
              <a:t>, using a scale of extremely important, very important, somewhat important or not at all important.</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61375940-74A5-4743-B61B-8A25397A2DCD}" type="slidenum">
              <a:rPr lang="en-US" smtClean="0"/>
              <a:pPr/>
              <a:t>4</a:t>
            </a:fld>
            <a:endParaRPr lang="en-US"/>
          </a:p>
        </p:txBody>
      </p:sp>
    </p:spTree>
    <p:extLst>
      <p:ext uri="{BB962C8B-B14F-4D97-AF65-F5344CB8AC3E}">
        <p14:creationId xmlns:p14="http://schemas.microsoft.com/office/powerpoint/2010/main" val="25001355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Q2 </a:t>
            </a:r>
            <a:r>
              <a:rPr lang="en-US" sz="1200" kern="1200" dirty="0">
                <a:solidFill>
                  <a:schemeClr val="tx1"/>
                </a:solidFill>
                <a:effectLst/>
                <a:latin typeface="+mn-lt"/>
                <a:ea typeface="+mn-ea"/>
                <a:cs typeface="+mn-cs"/>
              </a:rPr>
              <a:t>Your household is within the Gavilan (GAV-</a:t>
            </a:r>
            <a:r>
              <a:rPr lang="en-US" sz="1200" kern="1200" dirty="0" err="1">
                <a:solidFill>
                  <a:schemeClr val="tx1"/>
                </a:solidFill>
                <a:effectLst/>
                <a:latin typeface="+mn-lt"/>
                <a:ea typeface="+mn-ea"/>
                <a:cs typeface="+mn-cs"/>
              </a:rPr>
              <a:t>i</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lan</a:t>
            </a:r>
            <a:r>
              <a:rPr lang="en-US" sz="1200" kern="1200" dirty="0">
                <a:solidFill>
                  <a:schemeClr val="tx1"/>
                </a:solidFill>
                <a:effectLst/>
                <a:latin typeface="+mn-lt"/>
                <a:ea typeface="+mn-ea"/>
                <a:cs typeface="+mn-cs"/>
              </a:rPr>
              <a:t>) Joint Community College District. Next year, voters in the District may be asked to vote on a local ballot measure. Let me read you a summary of the measure: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a:latin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In order to:</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pPr lvl="0">
              <a:buFont typeface="Wingdings" pitchFamily="2" charset="2"/>
              <a:buChar char="Ø"/>
            </a:pPr>
            <a:r>
              <a:rPr lang="en-US" sz="1200" kern="1200" dirty="0">
                <a:solidFill>
                  <a:schemeClr val="tx1"/>
                </a:solidFill>
                <a:latin typeface="+mn-lt"/>
                <a:ea typeface="+mn-ea"/>
                <a:cs typeface="+mn-cs"/>
              </a:rPr>
              <a:t> Upgrade classrooms, labs and career training facilities for science, healthcare, technology, public safety, cyber security, and other growing industries</a:t>
            </a:r>
          </a:p>
          <a:p>
            <a:pPr lvl="0">
              <a:buFont typeface="Wingdings" pitchFamily="2" charset="2"/>
              <a:buChar char="Ø"/>
            </a:pPr>
            <a:r>
              <a:rPr lang="en-US" sz="1200" kern="1200" dirty="0">
                <a:solidFill>
                  <a:schemeClr val="tx1"/>
                </a:solidFill>
                <a:latin typeface="+mn-lt"/>
                <a:ea typeface="+mn-ea"/>
                <a:cs typeface="+mn-cs"/>
              </a:rPr>
              <a:t> Improve counseling, job training, and support facilities and services for returning veterans</a:t>
            </a:r>
          </a:p>
          <a:p>
            <a:pPr lvl="0">
              <a:buFont typeface="Wingdings" pitchFamily="2" charset="2"/>
              <a:buChar char="Ø"/>
            </a:pPr>
            <a:r>
              <a:rPr lang="en-US" sz="1200" kern="1200" dirty="0">
                <a:solidFill>
                  <a:schemeClr val="tx1"/>
                </a:solidFill>
                <a:latin typeface="+mn-lt"/>
                <a:ea typeface="+mn-ea"/>
                <a:cs typeface="+mn-cs"/>
              </a:rPr>
              <a:t> Improve local access to affordable, high quality education by repairing, constructing and acquiring classrooms, facilities, sites and equipment</a:t>
            </a:r>
          </a:p>
          <a:p>
            <a:pPr lvl="0">
              <a:buFont typeface="Wingdings" pitchFamily="2" charset="2"/>
              <a:buChar char="Ø"/>
            </a:pPr>
            <a:r>
              <a:rPr lang="en-US" sz="1200" kern="1200" dirty="0">
                <a:solidFill>
                  <a:schemeClr val="tx1"/>
                </a:solidFill>
                <a:latin typeface="+mn-lt"/>
                <a:ea typeface="+mn-ea"/>
                <a:cs typeface="+mn-cs"/>
              </a:rPr>
              <a:t> And building a college campus in San Benito (Buh-NEE-tow) County</a:t>
            </a:r>
          </a:p>
          <a:p>
            <a:pPr lvl="0">
              <a:buFont typeface="Wingdings" pitchFamily="2" charset="2"/>
              <a:buChar char="Ø"/>
            </a:pPr>
            <a:endParaRPr lang="en-US" sz="1200" kern="1200" dirty="0">
              <a:solidFill>
                <a:schemeClr val="tx1"/>
              </a:solidFill>
              <a:latin typeface="+mn-lt"/>
              <a:ea typeface="+mn-ea"/>
              <a:cs typeface="+mn-cs"/>
            </a:endParaRPr>
          </a:p>
          <a:p>
            <a:pPr lvl="0">
              <a:buFont typeface="Wingdings" pitchFamily="2" charset="2"/>
              <a:buNone/>
            </a:pPr>
            <a:r>
              <a:rPr lang="en-US" sz="1200" kern="1200" dirty="0">
                <a:solidFill>
                  <a:schemeClr val="tx1"/>
                </a:solidFill>
                <a:latin typeface="+mn-lt"/>
                <a:ea typeface="+mn-ea"/>
                <a:cs typeface="+mn-cs"/>
              </a:rPr>
              <a:t>Shall Gavilan (GAV-</a:t>
            </a:r>
            <a:r>
              <a:rPr lang="en-US" sz="1200" kern="1200" dirty="0" err="1">
                <a:solidFill>
                  <a:schemeClr val="tx1"/>
                </a:solidFill>
                <a:latin typeface="+mn-lt"/>
                <a:ea typeface="+mn-ea"/>
                <a:cs typeface="+mn-cs"/>
              </a:rPr>
              <a:t>i</a:t>
            </a:r>
            <a:r>
              <a:rPr lang="en-US" sz="1200" kern="1200" dirty="0">
                <a:solidFill>
                  <a:schemeClr val="tx1"/>
                </a:solidFill>
                <a:latin typeface="+mn-lt"/>
                <a:ea typeface="+mn-ea"/>
                <a:cs typeface="+mn-cs"/>
              </a:rPr>
              <a:t>-</a:t>
            </a:r>
            <a:r>
              <a:rPr lang="en-US" sz="1200" kern="1200" dirty="0" err="1">
                <a:solidFill>
                  <a:schemeClr val="tx1"/>
                </a:solidFill>
                <a:latin typeface="+mn-lt"/>
                <a:ea typeface="+mn-ea"/>
                <a:cs typeface="+mn-cs"/>
              </a:rPr>
              <a:t>lan</a:t>
            </a:r>
            <a:r>
              <a:rPr lang="en-US" sz="1200" kern="1200" dirty="0">
                <a:solidFill>
                  <a:schemeClr val="tx1"/>
                </a:solidFill>
                <a:latin typeface="+mn-lt"/>
                <a:ea typeface="+mn-ea"/>
                <a:cs typeface="+mn-cs"/>
              </a:rPr>
              <a:t>) Joint Community College District issue 248 million dollars in bonds at legal interest rates, with independent citizen oversight, no money for administrators, and all money staying local? If the election were held today, would you vote yes or no on this measure? </a:t>
            </a:r>
          </a:p>
        </p:txBody>
      </p:sp>
      <p:sp>
        <p:nvSpPr>
          <p:cNvPr id="4" name="Slide Number Placeholder 3"/>
          <p:cNvSpPr>
            <a:spLocks noGrp="1"/>
          </p:cNvSpPr>
          <p:nvPr>
            <p:ph type="sldNum" sz="quarter" idx="10"/>
          </p:nvPr>
        </p:nvSpPr>
        <p:spPr/>
        <p:txBody>
          <a:bodyPr/>
          <a:lstStyle/>
          <a:p>
            <a:fld id="{61375940-74A5-4743-B61B-8A25397A2DCD}" type="slidenum">
              <a:rPr lang="en-US" smtClean="0"/>
              <a:pPr/>
              <a:t>5</a:t>
            </a:fld>
            <a:endParaRPr lang="en-US"/>
          </a:p>
        </p:txBody>
      </p:sp>
    </p:spTree>
    <p:extLst>
      <p:ext uri="{BB962C8B-B14F-4D97-AF65-F5344CB8AC3E}">
        <p14:creationId xmlns:p14="http://schemas.microsoft.com/office/powerpoint/2010/main" val="5434231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Q2 </a:t>
            </a:r>
            <a:r>
              <a:rPr lang="en-US" sz="1200" kern="1200" dirty="0">
                <a:solidFill>
                  <a:schemeClr val="tx1"/>
                </a:solidFill>
                <a:effectLst/>
                <a:latin typeface="+mn-lt"/>
                <a:ea typeface="+mn-ea"/>
                <a:cs typeface="+mn-cs"/>
              </a:rPr>
              <a:t>Your household is within the Gavilan (GAV-</a:t>
            </a:r>
            <a:r>
              <a:rPr lang="en-US" sz="1200" kern="1200" dirty="0" err="1">
                <a:solidFill>
                  <a:schemeClr val="tx1"/>
                </a:solidFill>
                <a:effectLst/>
                <a:latin typeface="+mn-lt"/>
                <a:ea typeface="+mn-ea"/>
                <a:cs typeface="+mn-cs"/>
              </a:rPr>
              <a:t>i</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lan</a:t>
            </a:r>
            <a:r>
              <a:rPr lang="en-US" sz="1200" kern="1200" dirty="0">
                <a:solidFill>
                  <a:schemeClr val="tx1"/>
                </a:solidFill>
                <a:effectLst/>
                <a:latin typeface="+mn-lt"/>
                <a:ea typeface="+mn-ea"/>
                <a:cs typeface="+mn-cs"/>
              </a:rPr>
              <a:t>) Joint Community College District. Next year, voters in the District may be asked to vote on a local ballot measure. Let me read you a summary of the measure: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a:latin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In order to:</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pPr lvl="0">
              <a:buFont typeface="Wingdings" pitchFamily="2" charset="2"/>
              <a:buChar char="Ø"/>
            </a:pPr>
            <a:r>
              <a:rPr lang="en-US" sz="1200" kern="1200" dirty="0">
                <a:solidFill>
                  <a:schemeClr val="tx1"/>
                </a:solidFill>
                <a:latin typeface="+mn-lt"/>
                <a:ea typeface="+mn-ea"/>
                <a:cs typeface="+mn-cs"/>
              </a:rPr>
              <a:t> Upgrade classrooms, labs and career training facilities for science, healthcare, technology, public safety, cyber security, and other growing industries</a:t>
            </a:r>
          </a:p>
          <a:p>
            <a:pPr lvl="0">
              <a:buFont typeface="Wingdings" pitchFamily="2" charset="2"/>
              <a:buChar char="Ø"/>
            </a:pPr>
            <a:r>
              <a:rPr lang="en-US" sz="1200" kern="1200" dirty="0">
                <a:solidFill>
                  <a:schemeClr val="tx1"/>
                </a:solidFill>
                <a:latin typeface="+mn-lt"/>
                <a:ea typeface="+mn-ea"/>
                <a:cs typeface="+mn-cs"/>
              </a:rPr>
              <a:t> Improve counseling, job training, and support facilities and services for returning veterans</a:t>
            </a:r>
          </a:p>
          <a:p>
            <a:pPr lvl="0">
              <a:buFont typeface="Wingdings" pitchFamily="2" charset="2"/>
              <a:buChar char="Ø"/>
            </a:pPr>
            <a:r>
              <a:rPr lang="en-US" sz="1200" kern="1200" dirty="0">
                <a:solidFill>
                  <a:schemeClr val="tx1"/>
                </a:solidFill>
                <a:latin typeface="+mn-lt"/>
                <a:ea typeface="+mn-ea"/>
                <a:cs typeface="+mn-cs"/>
              </a:rPr>
              <a:t> Improve local access to affordable, high quality education by repairing, constructing and acquiring classrooms, facilities, sites and equipment</a:t>
            </a:r>
          </a:p>
          <a:p>
            <a:pPr lvl="0">
              <a:buFont typeface="Wingdings" pitchFamily="2" charset="2"/>
              <a:buChar char="Ø"/>
            </a:pPr>
            <a:r>
              <a:rPr lang="en-US" sz="1200" kern="1200" dirty="0">
                <a:solidFill>
                  <a:schemeClr val="tx1"/>
                </a:solidFill>
                <a:latin typeface="+mn-lt"/>
                <a:ea typeface="+mn-ea"/>
                <a:cs typeface="+mn-cs"/>
              </a:rPr>
              <a:t> And building a college campus in San Benito (Buh-NEE-tow) County</a:t>
            </a:r>
          </a:p>
          <a:p>
            <a:pPr lvl="0">
              <a:buFont typeface="Wingdings" pitchFamily="2" charset="2"/>
              <a:buChar char="Ø"/>
            </a:pPr>
            <a:endParaRPr lang="en-US" sz="1200" kern="1200" dirty="0">
              <a:solidFill>
                <a:schemeClr val="tx1"/>
              </a:solidFill>
              <a:latin typeface="+mn-lt"/>
              <a:ea typeface="+mn-ea"/>
              <a:cs typeface="+mn-cs"/>
            </a:endParaRPr>
          </a:p>
          <a:p>
            <a:pPr lvl="0">
              <a:buFont typeface="Wingdings" pitchFamily="2" charset="2"/>
              <a:buNone/>
            </a:pPr>
            <a:r>
              <a:rPr lang="en-US" sz="1200" kern="1200" dirty="0">
                <a:solidFill>
                  <a:schemeClr val="tx1"/>
                </a:solidFill>
                <a:latin typeface="+mn-lt"/>
                <a:ea typeface="+mn-ea"/>
                <a:cs typeface="+mn-cs"/>
              </a:rPr>
              <a:t>Shall Gavilan (GAV-</a:t>
            </a:r>
            <a:r>
              <a:rPr lang="en-US" sz="1200" kern="1200" dirty="0" err="1">
                <a:solidFill>
                  <a:schemeClr val="tx1"/>
                </a:solidFill>
                <a:latin typeface="+mn-lt"/>
                <a:ea typeface="+mn-ea"/>
                <a:cs typeface="+mn-cs"/>
              </a:rPr>
              <a:t>i</a:t>
            </a:r>
            <a:r>
              <a:rPr lang="en-US" sz="1200" kern="1200" dirty="0">
                <a:solidFill>
                  <a:schemeClr val="tx1"/>
                </a:solidFill>
                <a:latin typeface="+mn-lt"/>
                <a:ea typeface="+mn-ea"/>
                <a:cs typeface="+mn-cs"/>
              </a:rPr>
              <a:t>-</a:t>
            </a:r>
            <a:r>
              <a:rPr lang="en-US" sz="1200" kern="1200" dirty="0" err="1">
                <a:solidFill>
                  <a:schemeClr val="tx1"/>
                </a:solidFill>
                <a:latin typeface="+mn-lt"/>
                <a:ea typeface="+mn-ea"/>
                <a:cs typeface="+mn-cs"/>
              </a:rPr>
              <a:t>lan</a:t>
            </a:r>
            <a:r>
              <a:rPr lang="en-US" sz="1200" kern="1200" dirty="0">
                <a:solidFill>
                  <a:schemeClr val="tx1"/>
                </a:solidFill>
                <a:latin typeface="+mn-lt"/>
                <a:ea typeface="+mn-ea"/>
                <a:cs typeface="+mn-cs"/>
              </a:rPr>
              <a:t>) Joint Community College District issue 248 million dollars in bonds at legal interest rates, with independent citizen oversight, no money for administrators, and all money staying local? If the election were held today, would you vote yes or no on this measure? </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61375940-74A5-4743-B61B-8A25397A2DCD}" type="slidenum">
              <a:rPr lang="en-US" smtClean="0"/>
              <a:pPr/>
              <a:t>6</a:t>
            </a:fld>
            <a:endParaRPr lang="en-US"/>
          </a:p>
        </p:txBody>
      </p:sp>
    </p:spTree>
    <p:extLst>
      <p:ext uri="{BB962C8B-B14F-4D97-AF65-F5344CB8AC3E}">
        <p14:creationId xmlns:p14="http://schemas.microsoft.com/office/powerpoint/2010/main" val="10239971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Q4 </a:t>
            </a:r>
            <a:r>
              <a:rPr lang="en-US" sz="1200" kern="1200" dirty="0">
                <a:solidFill>
                  <a:schemeClr val="tx1"/>
                </a:solidFill>
                <a:latin typeface="+mn-lt"/>
                <a:ea typeface="+mn-ea"/>
                <a:cs typeface="+mn-cs"/>
              </a:rPr>
              <a:t>The amount each home owner will pay if the school bond passes depends on the assessed value of their home – </a:t>
            </a:r>
            <a:r>
              <a:rPr lang="en-US" sz="1200" u="sng" kern="1200" dirty="0">
                <a:solidFill>
                  <a:schemeClr val="tx1"/>
                </a:solidFill>
                <a:latin typeface="+mn-lt"/>
                <a:ea typeface="+mn-ea"/>
                <a:cs typeface="+mn-cs"/>
              </a:rPr>
              <a:t>not</a:t>
            </a:r>
            <a:r>
              <a:rPr lang="en-US" sz="1200" kern="1200" dirty="0">
                <a:solidFill>
                  <a:schemeClr val="tx1"/>
                </a:solidFill>
                <a:latin typeface="+mn-lt"/>
                <a:ea typeface="+mn-ea"/>
                <a:cs typeface="+mn-cs"/>
              </a:rPr>
              <a:t> the current market value of the home. If you heard that the annual property taxes on your home would increase: _____ per 100,000 (one hundred thousand) dollars of assessed valuation, would you vote yes or no on the school bond measure?</a:t>
            </a:r>
            <a:endParaRPr lang="en-US" dirty="0"/>
          </a:p>
        </p:txBody>
      </p:sp>
      <p:sp>
        <p:nvSpPr>
          <p:cNvPr id="4" name="Slide Number Placeholder 3"/>
          <p:cNvSpPr>
            <a:spLocks noGrp="1"/>
          </p:cNvSpPr>
          <p:nvPr>
            <p:ph type="sldNum" sz="quarter" idx="10"/>
          </p:nvPr>
        </p:nvSpPr>
        <p:spPr/>
        <p:txBody>
          <a:bodyPr/>
          <a:lstStyle/>
          <a:p>
            <a:fld id="{61375940-74A5-4743-B61B-8A25397A2DCD}"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Q5 </a:t>
            </a:r>
            <a:r>
              <a:rPr lang="en-US" sz="1200" kern="1200" dirty="0">
                <a:solidFill>
                  <a:schemeClr val="tx1"/>
                </a:solidFill>
                <a:effectLst/>
                <a:latin typeface="+mn-lt"/>
                <a:ea typeface="+mn-ea"/>
                <a:cs typeface="+mn-cs"/>
              </a:rPr>
              <a:t>Let me put it another way: If you knew that this measure would cost the </a:t>
            </a:r>
            <a:r>
              <a:rPr lang="en-US" sz="1200" u="sng" kern="1200" dirty="0">
                <a:solidFill>
                  <a:schemeClr val="tx1"/>
                </a:solidFill>
                <a:effectLst/>
                <a:latin typeface="+mn-lt"/>
                <a:ea typeface="+mn-ea"/>
                <a:cs typeface="+mn-cs"/>
              </a:rPr>
              <a:t>typical</a:t>
            </a:r>
            <a:r>
              <a:rPr lang="en-US" sz="1200" kern="1200" dirty="0">
                <a:solidFill>
                  <a:schemeClr val="tx1"/>
                </a:solidFill>
                <a:effectLst/>
                <a:latin typeface="+mn-lt"/>
                <a:ea typeface="+mn-ea"/>
                <a:cs typeface="+mn-cs"/>
              </a:rPr>
              <a:t> home owner about $</a:t>
            </a:r>
            <a:r>
              <a:rPr lang="en-US" sz="1200" b="1" kern="1200" dirty="0">
                <a:solidFill>
                  <a:schemeClr val="tx1"/>
                </a:solidFill>
                <a:effectLst/>
                <a:latin typeface="+mn-lt"/>
                <a:ea typeface="+mn-ea"/>
                <a:cs typeface="+mn-cs"/>
              </a:rPr>
              <a:t>113</a:t>
            </a:r>
            <a:r>
              <a:rPr lang="en-US" sz="1200" kern="1200" dirty="0">
                <a:solidFill>
                  <a:schemeClr val="tx1"/>
                </a:solidFill>
                <a:effectLst/>
                <a:latin typeface="+mn-lt"/>
                <a:ea typeface="+mn-ea"/>
                <a:cs typeface="+mn-cs"/>
              </a:rPr>
              <a:t> per year, would you vote yes or no on the bond measure? </a:t>
            </a:r>
            <a:r>
              <a:rPr lang="en-US" sz="1200" i="1" kern="1200" dirty="0">
                <a:solidFill>
                  <a:schemeClr val="tx1"/>
                </a:solidFill>
                <a:effectLst/>
                <a:latin typeface="+mn-lt"/>
                <a:ea typeface="+mn-ea"/>
                <a:cs typeface="+mn-cs"/>
              </a:rPr>
              <a:t>Get answer, then ask:</a:t>
            </a:r>
            <a:r>
              <a:rPr lang="en-US" sz="1200" kern="1200" dirty="0">
                <a:solidFill>
                  <a:schemeClr val="tx1"/>
                </a:solidFill>
                <a:effectLst/>
                <a:latin typeface="+mn-lt"/>
                <a:ea typeface="+mn-ea"/>
                <a:cs typeface="+mn-cs"/>
              </a:rPr>
              <a:t> Is that definitely (yes/no) or probably (yes/no)?</a:t>
            </a:r>
          </a:p>
          <a:p>
            <a:endParaRPr lang="en-US" sz="120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Q6 </a:t>
            </a:r>
            <a:r>
              <a:rPr lang="en-US" sz="1200" kern="1200" dirty="0">
                <a:solidFill>
                  <a:schemeClr val="tx1"/>
                </a:solidFill>
                <a:effectLst/>
                <a:latin typeface="+mn-lt"/>
                <a:ea typeface="+mn-ea"/>
                <a:cs typeface="+mn-cs"/>
              </a:rPr>
              <a:t>Let me put it another way: If you knew that this measure would cost the </a:t>
            </a:r>
            <a:r>
              <a:rPr lang="en-US" sz="1200" u="sng" kern="1200" dirty="0">
                <a:solidFill>
                  <a:schemeClr val="tx1"/>
                </a:solidFill>
                <a:effectLst/>
                <a:latin typeface="+mn-lt"/>
                <a:ea typeface="+mn-ea"/>
                <a:cs typeface="+mn-cs"/>
              </a:rPr>
              <a:t>typical</a:t>
            </a:r>
            <a:r>
              <a:rPr lang="en-US" sz="1200" kern="1200" dirty="0">
                <a:solidFill>
                  <a:schemeClr val="tx1"/>
                </a:solidFill>
                <a:effectLst/>
                <a:latin typeface="+mn-lt"/>
                <a:ea typeface="+mn-ea"/>
                <a:cs typeface="+mn-cs"/>
              </a:rPr>
              <a:t> home owner about $</a:t>
            </a:r>
            <a:r>
              <a:rPr lang="en-US" sz="1200" b="1" kern="1200" dirty="0">
                <a:solidFill>
                  <a:schemeClr val="tx1"/>
                </a:solidFill>
                <a:effectLst/>
                <a:latin typeface="+mn-lt"/>
                <a:ea typeface="+mn-ea"/>
                <a:cs typeface="+mn-cs"/>
              </a:rPr>
              <a:t>88</a:t>
            </a:r>
            <a:r>
              <a:rPr lang="en-US" sz="1200" kern="1200" dirty="0">
                <a:solidFill>
                  <a:schemeClr val="tx1"/>
                </a:solidFill>
                <a:effectLst/>
                <a:latin typeface="+mn-lt"/>
                <a:ea typeface="+mn-ea"/>
                <a:cs typeface="+mn-cs"/>
              </a:rPr>
              <a:t> per year, would you vote yes or no on the bond measure? </a:t>
            </a:r>
            <a:r>
              <a:rPr lang="en-US" sz="1200" i="1" kern="1200" dirty="0">
                <a:solidFill>
                  <a:schemeClr val="tx1"/>
                </a:solidFill>
                <a:effectLst/>
                <a:latin typeface="+mn-lt"/>
                <a:ea typeface="+mn-ea"/>
                <a:cs typeface="+mn-cs"/>
              </a:rPr>
              <a:t>Get answer, then ask:</a:t>
            </a:r>
            <a:r>
              <a:rPr lang="en-US" sz="1200" kern="1200" dirty="0">
                <a:solidFill>
                  <a:schemeClr val="tx1"/>
                </a:solidFill>
                <a:effectLst/>
                <a:latin typeface="+mn-lt"/>
                <a:ea typeface="+mn-ea"/>
                <a:cs typeface="+mn-cs"/>
              </a:rPr>
              <a:t> Is that definitely (yes/no) or probably (yes/no)?</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61375940-74A5-4743-B61B-8A25397A2DCD}" type="slidenum">
              <a:rPr lang="en-US" smtClean="0"/>
              <a:pPr/>
              <a:t>8</a:t>
            </a:fld>
            <a:endParaRPr lang="en-US" dirty="0"/>
          </a:p>
        </p:txBody>
      </p:sp>
    </p:spTree>
    <p:extLst>
      <p:ext uri="{BB962C8B-B14F-4D97-AF65-F5344CB8AC3E}">
        <p14:creationId xmlns:p14="http://schemas.microsoft.com/office/powerpoint/2010/main" val="18392095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Q7  </a:t>
            </a:r>
            <a:r>
              <a:rPr lang="en-US" sz="1200" kern="1200" dirty="0">
                <a:solidFill>
                  <a:schemeClr val="tx1"/>
                </a:solidFill>
                <a:effectLst/>
                <a:latin typeface="+mn-lt"/>
                <a:ea typeface="+mn-ea"/>
                <a:cs typeface="+mn-cs"/>
              </a:rPr>
              <a:t>In general, how would you rate the quality of education provided by Gavilan (GAV-</a:t>
            </a:r>
            <a:r>
              <a:rPr lang="en-US" sz="1200" kern="1200" dirty="0" err="1">
                <a:solidFill>
                  <a:schemeClr val="tx1"/>
                </a:solidFill>
                <a:effectLst/>
                <a:latin typeface="+mn-lt"/>
                <a:ea typeface="+mn-ea"/>
                <a:cs typeface="+mn-cs"/>
              </a:rPr>
              <a:t>i</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lan</a:t>
            </a:r>
            <a:r>
              <a:rPr lang="en-US" sz="1200" kern="1200" dirty="0">
                <a:solidFill>
                  <a:schemeClr val="tx1"/>
                </a:solidFill>
                <a:effectLst/>
                <a:latin typeface="+mn-lt"/>
                <a:ea typeface="+mn-ea"/>
                <a:cs typeface="+mn-cs"/>
              </a:rPr>
              <a:t>) College? Would you say it is excellent, good, fair, poor, or very poor?</a:t>
            </a:r>
          </a:p>
          <a:p>
            <a:endParaRPr lang="en-US" dirty="0"/>
          </a:p>
        </p:txBody>
      </p:sp>
      <p:sp>
        <p:nvSpPr>
          <p:cNvPr id="4" name="Slide Number Placeholder 3"/>
          <p:cNvSpPr>
            <a:spLocks noGrp="1"/>
          </p:cNvSpPr>
          <p:nvPr>
            <p:ph type="sldNum" sz="quarter" idx="10"/>
          </p:nvPr>
        </p:nvSpPr>
        <p:spPr/>
        <p:txBody>
          <a:bodyPr/>
          <a:lstStyle/>
          <a:p>
            <a:fld id="{61375940-74A5-4743-B61B-8A25397A2DCD}"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 Id="rId3"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052" name="Picture 4" descr="\\NEWARCHIVE\Users\Public\Archive\Research Resources\Templates\PowerPoint\water only 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NEWARCHIVE\Users\Public\Archive\True North Information\TNR Graphics\2008\Final Graphics\TrueNorthLogo_WhiteStar_Tran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6015406"/>
            <a:ext cx="1981200" cy="761206"/>
          </a:xfrm>
          <a:prstGeom prst="rect">
            <a:avLst/>
          </a:prstGeom>
          <a:noFill/>
          <a:extLst>
            <a:ext uri="{909E8E84-426E-40DD-AFC4-6F175D3DCCD1}">
              <a14:hiddenFill xmlns:a14="http://schemas.microsoft.com/office/drawing/2010/main">
                <a:solidFill>
                  <a:srgbClr val="FFFFFF"/>
                </a:solidFill>
              </a14:hiddenFill>
            </a:ext>
          </a:extLst>
        </p:spPr>
      </p:pic>
      <p:sp>
        <p:nvSpPr>
          <p:cNvPr id="15" name="Title 1"/>
          <p:cNvSpPr txBox="1">
            <a:spLocks/>
          </p:cNvSpPr>
          <p:nvPr/>
        </p:nvSpPr>
        <p:spPr>
          <a:xfrm>
            <a:off x="-10604" y="2063364"/>
            <a:ext cx="6934200" cy="18288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3600" kern="1200" cap="all" spc="200" baseline="0">
                <a:ln>
                  <a:noFill/>
                </a:ln>
                <a:solidFill>
                  <a:srgbClr val="28558E"/>
                </a:solidFill>
                <a:effectLst/>
                <a:latin typeface="Calibri" panose="020F0502020204030204" pitchFamily="34" charset="0"/>
                <a:ea typeface="+mj-ea"/>
                <a:cs typeface="+mj-cs"/>
              </a:defRPr>
            </a:lvl1pPr>
          </a:lstStyle>
          <a:p>
            <a:endParaRPr lang="en-US" dirty="0"/>
          </a:p>
        </p:txBody>
      </p:sp>
      <p:sp>
        <p:nvSpPr>
          <p:cNvPr id="16" name="Rectangle 15"/>
          <p:cNvSpPr/>
          <p:nvPr/>
        </p:nvSpPr>
        <p:spPr>
          <a:xfrm>
            <a:off x="0" y="2011680"/>
            <a:ext cx="914400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0604" y="2057399"/>
            <a:ext cx="6640004" cy="1789046"/>
          </a:xfrm>
          <a:prstGeom prst="rect">
            <a:avLst/>
          </a:prstGeom>
          <a:solidFill>
            <a:srgbClr val="2855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8558E"/>
              </a:solidFill>
            </a:endParaRPr>
          </a:p>
        </p:txBody>
      </p:sp>
      <p:sp>
        <p:nvSpPr>
          <p:cNvPr id="17" name="Rectangle 16"/>
          <p:cNvSpPr/>
          <p:nvPr/>
        </p:nvSpPr>
        <p:spPr>
          <a:xfrm rot="5400000">
            <a:off x="5736200" y="2929062"/>
            <a:ext cx="1834765"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0" y="3846445"/>
            <a:ext cx="914400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2"/>
          <p:cNvSpPr>
            <a:spLocks noGrp="1"/>
          </p:cNvSpPr>
          <p:nvPr>
            <p:ph type="title"/>
          </p:nvPr>
        </p:nvSpPr>
        <p:spPr>
          <a:xfrm>
            <a:off x="304799" y="2011680"/>
            <a:ext cx="6330561" cy="1828800"/>
          </a:xfrm>
          <a:noFill/>
        </p:spPr>
        <p:txBody>
          <a:bodyPr/>
          <a:lstStyle>
            <a:lvl1pPr algn="l">
              <a:defRPr sz="4200" cap="small" spc="150" baseline="0">
                <a:solidFill>
                  <a:schemeClr val="bg1"/>
                </a:solidFill>
              </a:defRPr>
            </a:lvl1pPr>
          </a:lstStyle>
          <a:p>
            <a:r>
              <a:rPr lang="en-US"/>
              <a:t>Click to edit Master title style</a:t>
            </a:r>
            <a:endParaRPr lang="en-US" dirty="0"/>
          </a:p>
        </p:txBody>
      </p:sp>
      <p:sp>
        <p:nvSpPr>
          <p:cNvPr id="5" name="Rectangle 4"/>
          <p:cNvSpPr/>
          <p:nvPr/>
        </p:nvSpPr>
        <p:spPr>
          <a:xfrm>
            <a:off x="6676442" y="2057398"/>
            <a:ext cx="2467558" cy="1789046"/>
          </a:xfrm>
          <a:prstGeom prst="rect">
            <a:avLst/>
          </a:prstGeom>
          <a:solidFill>
            <a:srgbClr val="CBD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a:xfrm>
            <a:off x="6676442" y="2063364"/>
            <a:ext cx="2467558" cy="1828800"/>
          </a:xfrm>
          <a:noFill/>
        </p:spPr>
        <p:txBody>
          <a:bodyPr anchor="ctr">
            <a:normAutofit/>
          </a:bodyPr>
          <a:lstStyle>
            <a:lvl1pPr marL="0" indent="0" algn="ctr">
              <a:buNone/>
              <a:defRPr sz="1400" b="1" cap="small"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4" name="TextBox 13"/>
          <p:cNvSpPr txBox="1"/>
          <p:nvPr/>
        </p:nvSpPr>
        <p:spPr>
          <a:xfrm>
            <a:off x="7696200" y="3912043"/>
            <a:ext cx="1371600" cy="381000"/>
          </a:xfrm>
          <a:prstGeom prst="rect">
            <a:avLst/>
          </a:prstGeom>
          <a:noFill/>
        </p:spPr>
        <p:txBody>
          <a:bodyPr wrap="square" rtlCol="0">
            <a:spAutoFit/>
          </a:bodyPr>
          <a:lstStyle/>
          <a:p>
            <a:fld id="{F433CB73-821F-4CAD-82A1-F26853318B6A}" type="datetime1">
              <a:rPr lang="en-US" smtClean="0">
                <a:solidFill>
                  <a:srgbClr val="CBDCF1"/>
                </a:solidFill>
                <a:latin typeface="Calibri" panose="020F0502020204030204" pitchFamily="34" charset="0"/>
              </a:rPr>
              <a:pPr/>
              <a:t>10/5/17</a:t>
            </a:fld>
            <a:endParaRPr lang="en-US" dirty="0">
              <a:solidFill>
                <a:srgbClr val="CBDCF1"/>
              </a:solidFill>
              <a:latin typeface="Calibri" panose="020F050202020403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p>
            <a:r>
              <a:rPr lang="en-US"/>
              <a:t>Click to edit Master title style</a:t>
            </a:r>
            <a:endParaRPr lang="en-US" dirty="0"/>
          </a:p>
        </p:txBody>
      </p:sp>
      <p:sp>
        <p:nvSpPr>
          <p:cNvPr id="2" name="Rectangle 1"/>
          <p:cNvSpPr/>
          <p:nvPr/>
        </p:nvSpPr>
        <p:spPr>
          <a:xfrm>
            <a:off x="8382000" y="6172200"/>
            <a:ext cx="762000" cy="685800"/>
          </a:xfrm>
          <a:prstGeom prst="rect">
            <a:avLst/>
          </a:prstGeom>
          <a:solidFill>
            <a:srgbClr val="28558E"/>
          </a:solidFill>
          <a:ln>
            <a:solidFill>
              <a:srgbClr val="2855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C3727227-0CA1-4287-A0D8-2BC663B0A76C}" type="slidenum">
              <a:rPr lang="en-US" sz="2800" b="0" i="0" baseline="0" smtClean="0">
                <a:latin typeface="Calibri" panose="020F0502020204030204" pitchFamily="34" charset="0"/>
              </a:rPr>
              <a:pPr algn="ctr"/>
              <a:t>‹#›</a:t>
            </a:fld>
            <a:endParaRPr lang="en-US" sz="2800" b="0" i="0" baseline="0" dirty="0">
              <a:latin typeface="Calibri" panose="020F050202020403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a:xfrm>
            <a:off x="8382000" y="6172200"/>
            <a:ext cx="762000" cy="685800"/>
          </a:xfrm>
          <a:prstGeom prst="rect">
            <a:avLst/>
          </a:prstGeom>
        </p:spPr>
        <p:txBody>
          <a:bodyPr/>
          <a:lstStyle/>
          <a:p>
            <a:endParaRPr lang="en-US" dirty="0"/>
          </a:p>
        </p:txBody>
      </p:sp>
      <p:sp>
        <p:nvSpPr>
          <p:cNvPr id="8" name="Title 7"/>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baseline="0">
                <a:solidFill>
                  <a:srgbClr val="C0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baseline="0">
                <a:solidFill>
                  <a:srgbClr val="C0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a:xfrm>
            <a:off x="8382000" y="6172200"/>
            <a:ext cx="762000" cy="685800"/>
          </a:xfrm>
          <a:prstGeom prst="rect">
            <a:avLst/>
          </a:prstGeom>
        </p:spPr>
        <p:txBody>
          <a:bodyPr/>
          <a:lstStyle/>
          <a:p>
            <a:endParaRPr lang="en-US" dirty="0"/>
          </a:p>
        </p:txBody>
      </p:sp>
      <p:sp>
        <p:nvSpPr>
          <p:cNvPr id="10" name="Title 9"/>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010400" y="150876"/>
            <a:ext cx="1981200" cy="6556248"/>
          </a:xfrm>
          <a:prstGeom prst="rect">
            <a:avLst/>
          </a:prstGeom>
          <a:solidFill>
            <a:srgbClr val="2855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162800" y="2286000"/>
            <a:ext cx="1676400" cy="2819400"/>
          </a:xfrm>
        </p:spPr>
        <p:txBody>
          <a:bodyPr tIns="0"/>
          <a:lstStyle>
            <a:lvl1pPr marL="0" indent="0">
              <a:buNone/>
              <a:defRPr sz="1400" baseline="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rgbClr val="CBDCF1"/>
                </a:solidFill>
              </a:defRPr>
            </a:lvl1pPr>
          </a:lstStyle>
          <a:p>
            <a:r>
              <a:rPr lang="en-US"/>
              <a:t>Click to edit Master title style</a:t>
            </a:r>
            <a:endParaRPr lang="en-US" dirty="0"/>
          </a:p>
        </p:txBody>
      </p:sp>
      <p:sp>
        <p:nvSpPr>
          <p:cNvPr id="14" name="Rectangle 13"/>
          <p:cNvSpPr/>
          <p:nvPr/>
        </p:nvSpPr>
        <p:spPr>
          <a:xfrm>
            <a:off x="7162800" y="2194302"/>
            <a:ext cx="1676400"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7" Type="http://schemas.openxmlformats.org/officeDocument/2006/relationships/image" Target="../media/image2.jpeg"/><Relationship Id="rId8"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p:cNvSpPr/>
          <p:nvPr/>
        </p:nvSpPr>
        <p:spPr>
          <a:xfrm>
            <a:off x="8382000" y="6172200"/>
            <a:ext cx="762000" cy="685800"/>
          </a:xfrm>
          <a:prstGeom prst="rect">
            <a:avLst/>
          </a:prstGeom>
          <a:solidFill>
            <a:srgbClr val="28558E"/>
          </a:solidFill>
          <a:ln>
            <a:solidFill>
              <a:srgbClr val="2855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86CFD0A0-CA8B-4189-8009-B49EACB449AF}" type="slidenum">
              <a:rPr lang="en-US" sz="2800" b="0" i="0" baseline="0" smtClean="0">
                <a:latin typeface="Calibri" panose="020F0502020204030204" pitchFamily="34" charset="0"/>
              </a:rPr>
              <a:pPr algn="ctr"/>
              <a:t>‹#›</a:t>
            </a:fld>
            <a:endParaRPr lang="en-US" sz="2800" b="0" i="0" baseline="0" dirty="0">
              <a:latin typeface="Calibri" panose="020F0502020204030204" pitchFamily="34" charset="0"/>
            </a:endParaRPr>
          </a:p>
        </p:txBody>
      </p:sp>
      <p:pic>
        <p:nvPicPr>
          <p:cNvPr id="1027" name="Picture 3" descr="\\NEWARCHIVE\Users\Public\Archive\True North Information\TNR Graphics\2002\Graphics for Word Docs &amp; PowerPoint\True North Watermark.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6030"/>
            <a:ext cx="1760162" cy="175817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09600" y="355847"/>
            <a:ext cx="8152660" cy="105439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380999" y="1719070"/>
            <a:ext cx="8407893" cy="445312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8763000" y="0"/>
            <a:ext cx="381000" cy="6172200"/>
          </a:xfrm>
          <a:prstGeom prst="rect">
            <a:avLst/>
          </a:prstGeom>
          <a:solidFill>
            <a:srgbClr val="CBD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NEWARCHIVE\Users\Public\Archive\True North Information\TNR Graphics\2008\Final Graphics\TrueNorthLogo_trans.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90933" y="6232311"/>
            <a:ext cx="1508760" cy="579688"/>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4837" r:id="rId1"/>
    <p:sldLayoutId id="2147484838" r:id="rId2"/>
    <p:sldLayoutId id="2147484839" r:id="rId3"/>
    <p:sldLayoutId id="2147484840" r:id="rId4"/>
    <p:sldLayoutId id="2147484841" r:id="rId5"/>
  </p:sldLayoutIdLst>
  <p:txStyles>
    <p:titleStyle>
      <a:lvl1pPr algn="l" defTabSz="914400" rtl="0" eaLnBrk="1" latinLnBrk="0" hangingPunct="1">
        <a:spcBef>
          <a:spcPct val="0"/>
        </a:spcBef>
        <a:buNone/>
        <a:defRPr sz="3600" kern="1200" cap="all" spc="200" baseline="0">
          <a:ln>
            <a:noFill/>
          </a:ln>
          <a:solidFill>
            <a:srgbClr val="28558E"/>
          </a:solidFill>
          <a:effectLst/>
          <a:latin typeface="Calibri" panose="020F0502020204030204" pitchFamily="34" charset="0"/>
          <a:ea typeface="+mj-ea"/>
          <a:cs typeface="+mj-cs"/>
        </a:defRPr>
      </a:lvl1pPr>
    </p:titleStyle>
    <p:bodyStyle>
      <a:lvl1pPr marL="274320" indent="-228600" algn="l" defTabSz="914400" rtl="0" eaLnBrk="1" latinLnBrk="0" hangingPunct="1">
        <a:spcBef>
          <a:spcPct val="20000"/>
        </a:spcBef>
        <a:buClr>
          <a:srgbClr val="C00000"/>
        </a:buClr>
        <a:buFont typeface="Courier New" panose="02070309020205020404" pitchFamily="49" charset="0"/>
        <a:buChar char="o"/>
        <a:defRPr sz="2400" kern="1200" spc="150" baseline="0">
          <a:solidFill>
            <a:srgbClr val="28558E"/>
          </a:solidFill>
          <a:latin typeface="Calibri" panose="020F0502020204030204" pitchFamily="34" charset="0"/>
          <a:ea typeface="+mn-ea"/>
          <a:cs typeface="+mn-cs"/>
        </a:defRPr>
      </a:lvl1pPr>
      <a:lvl2pPr marL="548640" indent="-182880" algn="l" defTabSz="914400" rtl="0" eaLnBrk="1" latinLnBrk="0" hangingPunct="1">
        <a:spcBef>
          <a:spcPct val="20000"/>
        </a:spcBef>
        <a:buClr>
          <a:srgbClr val="C00000"/>
        </a:buClr>
        <a:buFont typeface="Courier New" panose="02070309020205020404" pitchFamily="49" charset="0"/>
        <a:buChar char="o"/>
        <a:defRPr sz="2000" kern="1200" spc="100" baseline="0">
          <a:solidFill>
            <a:srgbClr val="28558E"/>
          </a:solidFill>
          <a:latin typeface="Calibri" panose="020F0502020204030204" pitchFamily="34" charset="0"/>
          <a:ea typeface="+mn-ea"/>
          <a:cs typeface="+mn-cs"/>
        </a:defRPr>
      </a:lvl2pPr>
      <a:lvl3pPr marL="822960" indent="-182880" algn="l" defTabSz="914400" rtl="0" eaLnBrk="1" latinLnBrk="0" hangingPunct="1">
        <a:spcBef>
          <a:spcPct val="20000"/>
        </a:spcBef>
        <a:buClr>
          <a:srgbClr val="C00000"/>
        </a:buClr>
        <a:buFont typeface="Courier New" panose="02070309020205020404" pitchFamily="49" charset="0"/>
        <a:buChar char="o"/>
        <a:defRPr sz="1800" kern="1200" spc="100" baseline="0">
          <a:solidFill>
            <a:srgbClr val="28558E"/>
          </a:solidFill>
          <a:latin typeface="Calibri" panose="020F0502020204030204" pitchFamily="34" charset="0"/>
          <a:ea typeface="+mn-ea"/>
          <a:cs typeface="+mn-cs"/>
        </a:defRPr>
      </a:lvl3pPr>
      <a:lvl4pPr marL="1097280" indent="-182880" algn="l" defTabSz="914400" rtl="0" eaLnBrk="1" latinLnBrk="0" hangingPunct="1">
        <a:spcBef>
          <a:spcPct val="20000"/>
        </a:spcBef>
        <a:buClr>
          <a:srgbClr val="C00000"/>
        </a:buClr>
        <a:buFont typeface="Courier New" panose="02070309020205020404" pitchFamily="49" charset="0"/>
        <a:buChar char="o"/>
        <a:defRPr sz="1800" kern="1200">
          <a:solidFill>
            <a:srgbClr val="28558E"/>
          </a:solidFill>
          <a:latin typeface="Calibri" panose="020F0502020204030204" pitchFamily="34" charset="0"/>
          <a:ea typeface="+mn-ea"/>
          <a:cs typeface="+mn-cs"/>
        </a:defRPr>
      </a:lvl4pPr>
      <a:lvl5pPr marL="1280160" indent="-182880" algn="l" defTabSz="914400" rtl="0" eaLnBrk="1" latinLnBrk="0" hangingPunct="1">
        <a:spcBef>
          <a:spcPct val="20000"/>
        </a:spcBef>
        <a:buClr>
          <a:srgbClr val="C00000"/>
        </a:buClr>
        <a:buFont typeface="Courier New" panose="02070309020205020404" pitchFamily="49" charset="0"/>
        <a:buChar char="o"/>
        <a:defRPr sz="1800" kern="1200" spc="100" baseline="0">
          <a:solidFill>
            <a:srgbClr val="28558E"/>
          </a:solidFill>
          <a:latin typeface="Calibri" panose="020F0502020204030204" pitchFamily="34" charset="0"/>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1.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2.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3.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4.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5.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6.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9.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304800" y="2057400"/>
            <a:ext cx="6477000" cy="1828800"/>
          </a:xfrm>
        </p:spPr>
        <p:txBody>
          <a:bodyPr/>
          <a:lstStyle/>
          <a:p>
            <a:r>
              <a:rPr lang="en-US" sz="3600" dirty="0"/>
              <a:t>Baseline </a:t>
            </a:r>
            <a:r>
              <a:rPr lang="en-US" sz="3600"/>
              <a:t>Bond Survey </a:t>
            </a:r>
            <a:endParaRPr lang="en-US" sz="3600" dirty="0"/>
          </a:p>
        </p:txBody>
      </p:sp>
      <p:sp>
        <p:nvSpPr>
          <p:cNvPr id="10" name="Subtitle 9"/>
          <p:cNvSpPr>
            <a:spLocks noGrp="1"/>
          </p:cNvSpPr>
          <p:nvPr>
            <p:ph type="subTitle" idx="1"/>
          </p:nvPr>
        </p:nvSpPr>
        <p:spPr>
          <a:xfrm>
            <a:off x="6705600" y="2057400"/>
            <a:ext cx="2398645" cy="1792355"/>
          </a:xfrm>
        </p:spPr>
        <p:txBody>
          <a:bodyPr/>
          <a:lstStyle/>
          <a:p>
            <a:r>
              <a:rPr lang="en-US" dirty="0"/>
              <a:t>Conducted for</a:t>
            </a:r>
          </a:p>
          <a:p>
            <a:r>
              <a:rPr lang="en-US" dirty="0"/>
              <a:t>Gavilan College</a:t>
            </a:r>
          </a:p>
          <a:p>
            <a:endParaRPr lang="en-US" dirty="0"/>
          </a:p>
          <a:p>
            <a:r>
              <a:rPr lang="en-US" dirty="0"/>
              <a:t>Presented By</a:t>
            </a:r>
          </a:p>
          <a:p>
            <a:r>
              <a:rPr lang="en-US" dirty="0"/>
              <a:t>Timothy McLarney Ph.D.</a:t>
            </a:r>
          </a:p>
        </p:txBody>
      </p:sp>
    </p:spTree>
    <p:extLst>
      <p:ext uri="{BB962C8B-B14F-4D97-AF65-F5344CB8AC3E}">
        <p14:creationId xmlns:p14="http://schemas.microsoft.com/office/powerpoint/2010/main" val="25768795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r>
            <a:br>
              <a:rPr lang="en-US" dirty="0"/>
            </a:br>
            <a:r>
              <a:rPr lang="en-US" dirty="0"/>
              <a:t/>
            </a:r>
            <a:br>
              <a:rPr lang="en-US" dirty="0"/>
            </a:br>
            <a:r>
              <a:rPr lang="en-US" dirty="0"/>
              <a:t> PROJECTS &amp; programs </a:t>
            </a:r>
            <a:br>
              <a:rPr lang="en-US" dirty="0"/>
            </a:br>
            <a:r>
              <a:rPr lang="en-US" dirty="0"/>
              <a:t/>
            </a:r>
            <a:br>
              <a:rPr lang="en-US" dirty="0"/>
            </a:br>
            <a:endParaRPr lang="en-US" dirty="0"/>
          </a:p>
        </p:txBody>
      </p:sp>
      <p:pic>
        <p:nvPicPr>
          <p:cNvPr id="4" name="Picture 3">
            <a:extLst>
              <a:ext uri="{FF2B5EF4-FFF2-40B4-BE49-F238E27FC236}">
                <a16:creationId xmlns:a16="http://schemas.microsoft.com/office/drawing/2014/main" xmlns="" id="{C20DDD5D-FD4E-4364-8EB2-E977C71A9EBF}"/>
              </a:ext>
            </a:extLst>
          </p:cNvPr>
          <p:cNvPicPr>
            <a:picLocks noChangeAspect="1"/>
          </p:cNvPicPr>
          <p:nvPr/>
        </p:nvPicPr>
        <p:blipFill>
          <a:blip r:embed="rId3"/>
          <a:stretch>
            <a:fillRect/>
          </a:stretch>
        </p:blipFill>
        <p:spPr>
          <a:xfrm>
            <a:off x="228600" y="1143000"/>
            <a:ext cx="8229600" cy="5056798"/>
          </a:xfrm>
          <a:prstGeom prst="rect">
            <a:avLst/>
          </a:prstGeom>
        </p:spPr>
      </p:pic>
    </p:spTree>
    <p:extLst>
      <p:ext uri="{BB962C8B-B14F-4D97-AF65-F5344CB8AC3E}">
        <p14:creationId xmlns:p14="http://schemas.microsoft.com/office/powerpoint/2010/main" val="3935831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r>
            <a:br>
              <a:rPr lang="en-US" dirty="0"/>
            </a:br>
            <a:r>
              <a:rPr lang="en-US" dirty="0"/>
              <a:t/>
            </a:r>
            <a:br>
              <a:rPr lang="en-US" dirty="0"/>
            </a:br>
            <a:r>
              <a:rPr lang="en-US" dirty="0"/>
              <a:t/>
            </a:r>
            <a:br>
              <a:rPr lang="en-US" dirty="0"/>
            </a:br>
            <a:r>
              <a:rPr lang="en-US" dirty="0"/>
              <a:t>positive arguments</a:t>
            </a:r>
            <a:br>
              <a:rPr lang="en-US" dirty="0"/>
            </a:br>
            <a:r>
              <a:rPr lang="en-US" dirty="0"/>
              <a:t/>
            </a:r>
            <a:br>
              <a:rPr lang="en-US" dirty="0"/>
            </a:br>
            <a:r>
              <a:rPr lang="en-US" dirty="0"/>
              <a:t/>
            </a:r>
            <a:br>
              <a:rPr lang="en-US" dirty="0"/>
            </a:br>
            <a:endParaRPr lang="en-US" dirty="0"/>
          </a:p>
        </p:txBody>
      </p:sp>
      <p:pic>
        <p:nvPicPr>
          <p:cNvPr id="5" name="Picture 4">
            <a:extLst>
              <a:ext uri="{FF2B5EF4-FFF2-40B4-BE49-F238E27FC236}">
                <a16:creationId xmlns:a16="http://schemas.microsoft.com/office/drawing/2014/main" xmlns="" id="{2F93CEE2-22DB-4287-8EF9-3CF7871271A3}"/>
              </a:ext>
            </a:extLst>
          </p:cNvPr>
          <p:cNvPicPr>
            <a:picLocks noChangeAspect="1"/>
          </p:cNvPicPr>
          <p:nvPr/>
        </p:nvPicPr>
        <p:blipFill>
          <a:blip r:embed="rId3"/>
          <a:stretch>
            <a:fillRect/>
          </a:stretch>
        </p:blipFill>
        <p:spPr>
          <a:xfrm>
            <a:off x="228600" y="1066800"/>
            <a:ext cx="8001000" cy="5445609"/>
          </a:xfrm>
          <a:prstGeom prst="rect">
            <a:avLst/>
          </a:prstGeom>
        </p:spPr>
      </p:pic>
    </p:spTree>
    <p:extLst>
      <p:ext uri="{BB962C8B-B14F-4D97-AF65-F5344CB8AC3E}">
        <p14:creationId xmlns:p14="http://schemas.microsoft.com/office/powerpoint/2010/main" val="3935831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INTERIM BALLOT TEST</a:t>
            </a:r>
          </a:p>
        </p:txBody>
      </p:sp>
      <p:pic>
        <p:nvPicPr>
          <p:cNvPr id="6" name="Picture 5">
            <a:extLst>
              <a:ext uri="{FF2B5EF4-FFF2-40B4-BE49-F238E27FC236}">
                <a16:creationId xmlns:a16="http://schemas.microsoft.com/office/drawing/2014/main" xmlns="" id="{87DF3C42-C1E0-48CE-B762-F6B16EE085F8}"/>
              </a:ext>
            </a:extLst>
          </p:cNvPr>
          <p:cNvPicPr>
            <a:picLocks noChangeAspect="1"/>
          </p:cNvPicPr>
          <p:nvPr/>
        </p:nvPicPr>
        <p:blipFill>
          <a:blip r:embed="rId3"/>
          <a:stretch>
            <a:fillRect/>
          </a:stretch>
        </p:blipFill>
        <p:spPr>
          <a:xfrm>
            <a:off x="1219200" y="1524000"/>
            <a:ext cx="6869252" cy="4384401"/>
          </a:xfrm>
          <a:prstGeom prst="rect">
            <a:avLst/>
          </a:prstGeom>
        </p:spPr>
      </p:pic>
    </p:spTree>
    <p:extLst>
      <p:ext uri="{BB962C8B-B14F-4D97-AF65-F5344CB8AC3E}">
        <p14:creationId xmlns:p14="http://schemas.microsoft.com/office/powerpoint/2010/main" val="3935831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NEGATIVE ARGUMENTS</a:t>
            </a:r>
          </a:p>
        </p:txBody>
      </p:sp>
      <p:pic>
        <p:nvPicPr>
          <p:cNvPr id="3" name="Picture 2">
            <a:extLst>
              <a:ext uri="{FF2B5EF4-FFF2-40B4-BE49-F238E27FC236}">
                <a16:creationId xmlns:a16="http://schemas.microsoft.com/office/drawing/2014/main" xmlns="" id="{A21C14F1-63FC-4A72-A8CE-78973708E464}"/>
              </a:ext>
            </a:extLst>
          </p:cNvPr>
          <p:cNvPicPr>
            <a:picLocks noChangeAspect="1"/>
          </p:cNvPicPr>
          <p:nvPr/>
        </p:nvPicPr>
        <p:blipFill>
          <a:blip r:embed="rId3"/>
          <a:stretch>
            <a:fillRect/>
          </a:stretch>
        </p:blipFill>
        <p:spPr>
          <a:xfrm>
            <a:off x="381000" y="1981200"/>
            <a:ext cx="8250841" cy="2972081"/>
          </a:xfrm>
          <a:prstGeom prst="rect">
            <a:avLst/>
          </a:prstGeom>
        </p:spPr>
      </p:pic>
    </p:spTree>
    <p:extLst>
      <p:ext uri="{BB962C8B-B14F-4D97-AF65-F5344CB8AC3E}">
        <p14:creationId xmlns:p14="http://schemas.microsoft.com/office/powerpoint/2010/main" val="3935831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Final ballot test</a:t>
            </a:r>
          </a:p>
        </p:txBody>
      </p:sp>
      <p:pic>
        <p:nvPicPr>
          <p:cNvPr id="6" name="Picture 5">
            <a:extLst>
              <a:ext uri="{FF2B5EF4-FFF2-40B4-BE49-F238E27FC236}">
                <a16:creationId xmlns:a16="http://schemas.microsoft.com/office/drawing/2014/main" xmlns="" id="{7449299B-91EC-45E3-9461-E48AD8B83CE9}"/>
              </a:ext>
            </a:extLst>
          </p:cNvPr>
          <p:cNvPicPr>
            <a:picLocks noChangeAspect="1"/>
          </p:cNvPicPr>
          <p:nvPr/>
        </p:nvPicPr>
        <p:blipFill>
          <a:blip r:embed="rId3"/>
          <a:stretch>
            <a:fillRect/>
          </a:stretch>
        </p:blipFill>
        <p:spPr>
          <a:xfrm>
            <a:off x="1066800" y="1600200"/>
            <a:ext cx="6878927" cy="4394100"/>
          </a:xfrm>
          <a:prstGeom prst="rect">
            <a:avLst/>
          </a:prstGeom>
        </p:spPr>
      </p:pic>
    </p:spTree>
    <p:extLst>
      <p:ext uri="{BB962C8B-B14F-4D97-AF65-F5344CB8AC3E}">
        <p14:creationId xmlns:p14="http://schemas.microsoft.com/office/powerpoint/2010/main" val="3935831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conclusions	</a:t>
            </a:r>
          </a:p>
        </p:txBody>
      </p:sp>
      <p:sp>
        <p:nvSpPr>
          <p:cNvPr id="5" name="Content Placeholder 3"/>
          <p:cNvSpPr>
            <a:spLocks noGrp="1"/>
          </p:cNvSpPr>
          <p:nvPr>
            <p:ph idx="1"/>
          </p:nvPr>
        </p:nvSpPr>
        <p:spPr/>
        <p:txBody>
          <a:bodyPr>
            <a:normAutofit/>
          </a:bodyPr>
          <a:lstStyle/>
          <a:p>
            <a:pPr lvl="0"/>
            <a:r>
              <a:rPr lang="en-US" dirty="0"/>
              <a:t>Is it feasible to move forward with a </a:t>
            </a:r>
            <a:r>
              <a:rPr lang="en-US" dirty="0" smtClean="0"/>
              <a:t>districtwide bond </a:t>
            </a:r>
            <a:r>
              <a:rPr lang="en-US" dirty="0"/>
              <a:t>measure? </a:t>
            </a:r>
            <a:r>
              <a:rPr lang="en-US" b="1" i="1" dirty="0"/>
              <a:t>Yes</a:t>
            </a:r>
            <a:r>
              <a:rPr lang="en-US" dirty="0"/>
              <a:t>.</a:t>
            </a:r>
          </a:p>
          <a:p>
            <a:pPr lvl="1"/>
            <a:r>
              <a:rPr lang="en-US" dirty="0"/>
              <a:t>Voters perceive that protecting the quality of education and ensuring local access to an affordable college education and career training are among the most important community issues</a:t>
            </a:r>
          </a:p>
          <a:p>
            <a:pPr lvl="1"/>
            <a:r>
              <a:rPr lang="en-US" dirty="0"/>
              <a:t>Strong natural support for bond (65%)</a:t>
            </a:r>
          </a:p>
          <a:p>
            <a:pPr lvl="1"/>
            <a:r>
              <a:rPr lang="en-US" dirty="0"/>
              <a:t>Popular projects</a:t>
            </a:r>
          </a:p>
          <a:p>
            <a:pPr lvl="1"/>
            <a:r>
              <a:rPr lang="en-US" dirty="0"/>
              <a:t>Strong positive arguments</a:t>
            </a:r>
          </a:p>
          <a:p>
            <a:pPr lvl="1"/>
            <a:r>
              <a:rPr lang="en-US" dirty="0"/>
              <a:t>All ballot tests above 55% required for passage</a:t>
            </a:r>
          </a:p>
        </p:txBody>
      </p:sp>
    </p:spTree>
    <p:extLst>
      <p:ext uri="{BB962C8B-B14F-4D97-AF65-F5344CB8AC3E}">
        <p14:creationId xmlns:p14="http://schemas.microsoft.com/office/powerpoint/2010/main" val="35657847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3"/>
          <p:cNvSpPr>
            <a:spLocks noGrp="1"/>
          </p:cNvSpPr>
          <p:nvPr>
            <p:ph idx="1"/>
          </p:nvPr>
        </p:nvSpPr>
        <p:spPr/>
        <p:txBody>
          <a:bodyPr>
            <a:normAutofit fontScale="85000" lnSpcReduction="10000"/>
          </a:bodyPr>
          <a:lstStyle/>
          <a:p>
            <a:pPr lvl="0"/>
            <a:r>
              <a:rPr lang="en-US" b="1" dirty="0"/>
              <a:t>Poll is a snapshot in time, not a crystal ball</a:t>
            </a:r>
          </a:p>
          <a:p>
            <a:r>
              <a:rPr lang="en-US" b="1" dirty="0"/>
              <a:t>Projects: </a:t>
            </a:r>
            <a:r>
              <a:rPr lang="en-US" dirty="0"/>
              <a:t>Facility repairs, STEM facilities, wet labs, career-training facilities, and campus in San Benito County</a:t>
            </a:r>
          </a:p>
          <a:p>
            <a:r>
              <a:rPr lang="en-US" b="1" dirty="0"/>
              <a:t>Price tag</a:t>
            </a:r>
            <a:r>
              <a:rPr lang="en-US" dirty="0"/>
              <a:t>: need to balance revenue needs against political realities of passing a measure.</a:t>
            </a:r>
          </a:p>
          <a:p>
            <a:r>
              <a:rPr lang="en-US" b="1" dirty="0"/>
              <a:t>Election timing</a:t>
            </a:r>
            <a:r>
              <a:rPr lang="en-US" dirty="0"/>
              <a:t>: November 2018 has stronger voter support than June 2018 and allows more time to prepare</a:t>
            </a:r>
          </a:p>
          <a:p>
            <a:pPr lvl="0"/>
            <a:r>
              <a:rPr lang="en-US" b="1" dirty="0"/>
              <a:t>Voter outreach &amp; education are critical</a:t>
            </a:r>
            <a:r>
              <a:rPr lang="en-US" dirty="0"/>
              <a:t>:</a:t>
            </a:r>
          </a:p>
          <a:p>
            <a:pPr lvl="1"/>
            <a:r>
              <a:rPr lang="en-US" dirty="0"/>
              <a:t>Raise voter awareness/perceptions of Gavilan College and its many successes (fill in the grey area)</a:t>
            </a:r>
          </a:p>
          <a:p>
            <a:pPr lvl="1"/>
            <a:r>
              <a:rPr lang="en-US" dirty="0"/>
              <a:t>Raise awareness and understanding of the facility challenges and opportunities</a:t>
            </a:r>
          </a:p>
          <a:p>
            <a:pPr lvl="1"/>
            <a:r>
              <a:rPr lang="en-US" dirty="0"/>
              <a:t>Emphasize the role of Gavilan College (and this bond) in creating local access to an affordable college education and career training</a:t>
            </a:r>
          </a:p>
          <a:p>
            <a:pPr lvl="1"/>
            <a:r>
              <a:rPr lang="en-US" dirty="0"/>
              <a:t>Ensure voters understand the plan, accountabilities, and the benefits.</a:t>
            </a:r>
          </a:p>
          <a:p>
            <a:pPr marL="45720" lvl="0" indent="0">
              <a:buNone/>
            </a:pPr>
            <a:endParaRPr lang="en-US" dirty="0"/>
          </a:p>
          <a:p>
            <a:pPr marL="45720" indent="0">
              <a:buNone/>
            </a:pPr>
            <a:endParaRPr lang="en-US" dirty="0"/>
          </a:p>
        </p:txBody>
      </p:sp>
      <p:sp>
        <p:nvSpPr>
          <p:cNvPr id="2" name="Title 1"/>
          <p:cNvSpPr>
            <a:spLocks noGrp="1"/>
          </p:cNvSpPr>
          <p:nvPr>
            <p:ph type="title"/>
          </p:nvPr>
        </p:nvSpPr>
        <p:spPr/>
        <p:txBody>
          <a:bodyPr/>
          <a:lstStyle/>
          <a:p>
            <a:r>
              <a:rPr lang="en-US" dirty="0"/>
              <a:t>Considerations	 &amp; Take-Aways</a:t>
            </a:r>
          </a:p>
        </p:txBody>
      </p:sp>
    </p:spTree>
    <p:extLst>
      <p:ext uri="{BB962C8B-B14F-4D97-AF65-F5344CB8AC3E}">
        <p14:creationId xmlns:p14="http://schemas.microsoft.com/office/powerpoint/2010/main" val="3907528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09379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dirty="0"/>
              <a:t>Determine if a bond measure is feasible</a:t>
            </a:r>
          </a:p>
          <a:p>
            <a:r>
              <a:rPr lang="en-US" dirty="0"/>
              <a:t>Identify how to create a measure consistent with community priorities</a:t>
            </a:r>
          </a:p>
          <a:p>
            <a:r>
              <a:rPr lang="en-US" dirty="0"/>
              <a:t>Gather information needed for communications &amp; outreach</a:t>
            </a:r>
          </a:p>
        </p:txBody>
      </p:sp>
      <p:sp>
        <p:nvSpPr>
          <p:cNvPr id="2" name="Title 1"/>
          <p:cNvSpPr>
            <a:spLocks noGrp="1"/>
          </p:cNvSpPr>
          <p:nvPr>
            <p:ph type="title"/>
          </p:nvPr>
        </p:nvSpPr>
        <p:spPr/>
        <p:txBody>
          <a:bodyPr/>
          <a:lstStyle/>
          <a:p>
            <a:r>
              <a:rPr lang="en-US"/>
              <a:t>Purpose of Study</a:t>
            </a:r>
            <a:endParaRPr lang="en-US" dirty="0"/>
          </a:p>
        </p:txBody>
      </p:sp>
    </p:spTree>
    <p:extLst>
      <p:ext uri="{BB962C8B-B14F-4D97-AF65-F5344CB8AC3E}">
        <p14:creationId xmlns:p14="http://schemas.microsoft.com/office/powerpoint/2010/main" val="30219769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dirty="0"/>
              <a:t>Conducted August 31</a:t>
            </a:r>
            <a:r>
              <a:rPr lang="en-US" baseline="30000" dirty="0"/>
              <a:t>st</a:t>
            </a:r>
            <a:r>
              <a:rPr lang="en-US" dirty="0"/>
              <a:t> to September 14th, 2017</a:t>
            </a:r>
          </a:p>
          <a:p>
            <a:r>
              <a:rPr lang="en-US" dirty="0"/>
              <a:t>610 District voters likely to participate in November 2018 election, with June 2018 subset</a:t>
            </a:r>
          </a:p>
          <a:p>
            <a:r>
              <a:rPr lang="en-US" dirty="0"/>
              <a:t>Mixed-Method approach</a:t>
            </a:r>
          </a:p>
          <a:p>
            <a:pPr lvl="1"/>
            <a:r>
              <a:rPr lang="en-US" dirty="0"/>
              <a:t>Recruited via phone and email</a:t>
            </a:r>
          </a:p>
          <a:p>
            <a:pPr lvl="1"/>
            <a:r>
              <a:rPr lang="en-US" dirty="0"/>
              <a:t>Data collection via phone and online</a:t>
            </a:r>
          </a:p>
          <a:p>
            <a:pPr lvl="1"/>
            <a:r>
              <a:rPr lang="en-US" dirty="0"/>
              <a:t>17-minute average interview length</a:t>
            </a:r>
          </a:p>
          <a:p>
            <a:pPr lvl="1"/>
            <a:r>
              <a:rPr lang="en-US" dirty="0"/>
              <a:t>English &amp; Spanish</a:t>
            </a:r>
          </a:p>
          <a:p>
            <a:r>
              <a:rPr lang="en-US" dirty="0"/>
              <a:t>Overall margin of error is ± 3.95%</a:t>
            </a:r>
          </a:p>
        </p:txBody>
      </p:sp>
      <p:sp>
        <p:nvSpPr>
          <p:cNvPr id="2" name="Title 1"/>
          <p:cNvSpPr>
            <a:spLocks noGrp="1"/>
          </p:cNvSpPr>
          <p:nvPr>
            <p:ph type="title"/>
          </p:nvPr>
        </p:nvSpPr>
        <p:spPr/>
        <p:txBody>
          <a:bodyPr/>
          <a:lstStyle/>
          <a:p>
            <a:r>
              <a:rPr lang="en-US"/>
              <a:t>Methodology of Study</a:t>
            </a:r>
            <a:endParaRPr lang="en-US" dirty="0"/>
          </a:p>
        </p:txBody>
      </p:sp>
    </p:spTree>
    <p:extLst>
      <p:ext uri="{BB962C8B-B14F-4D97-AF65-F5344CB8AC3E}">
        <p14:creationId xmlns:p14="http://schemas.microsoft.com/office/powerpoint/2010/main" val="3935831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Importance of Issues</a:t>
            </a:r>
          </a:p>
        </p:txBody>
      </p:sp>
      <p:pic>
        <p:nvPicPr>
          <p:cNvPr id="5" name="Picture 4">
            <a:extLst>
              <a:ext uri="{FF2B5EF4-FFF2-40B4-BE49-F238E27FC236}">
                <a16:creationId xmlns:a16="http://schemas.microsoft.com/office/drawing/2014/main" xmlns="" id="{C6462D19-82BC-4C8C-9F8E-00034E3D283F}"/>
              </a:ext>
            </a:extLst>
          </p:cNvPr>
          <p:cNvPicPr>
            <a:picLocks noChangeAspect="1"/>
          </p:cNvPicPr>
          <p:nvPr/>
        </p:nvPicPr>
        <p:blipFill>
          <a:blip r:embed="rId3"/>
          <a:stretch>
            <a:fillRect/>
          </a:stretch>
        </p:blipFill>
        <p:spPr>
          <a:xfrm>
            <a:off x="381000" y="1981200"/>
            <a:ext cx="8102617" cy="3200400"/>
          </a:xfrm>
          <a:prstGeom prst="rect">
            <a:avLst/>
          </a:prstGeom>
        </p:spPr>
      </p:pic>
    </p:spTree>
    <p:extLst>
      <p:ext uri="{BB962C8B-B14F-4D97-AF65-F5344CB8AC3E}">
        <p14:creationId xmlns:p14="http://schemas.microsoft.com/office/powerpoint/2010/main" val="3935831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Initial ballot test	</a:t>
            </a:r>
          </a:p>
        </p:txBody>
      </p:sp>
      <p:sp>
        <p:nvSpPr>
          <p:cNvPr id="4" name="Content Placeholder 3"/>
          <p:cNvSpPr>
            <a:spLocks noGrp="1"/>
          </p:cNvSpPr>
          <p:nvPr>
            <p:ph idx="1"/>
          </p:nvPr>
        </p:nvSpPr>
        <p:spPr>
          <a:xfrm>
            <a:off x="228600" y="1600200"/>
            <a:ext cx="8407893" cy="4572000"/>
          </a:xfrm>
        </p:spPr>
        <p:txBody>
          <a:bodyPr>
            <a:noAutofit/>
          </a:bodyPr>
          <a:lstStyle/>
          <a:p>
            <a:pPr>
              <a:buNone/>
            </a:pPr>
            <a:r>
              <a:rPr lang="en-US" sz="2000" dirty="0"/>
              <a:t>    In order to:</a:t>
            </a:r>
          </a:p>
          <a:p>
            <a:pPr>
              <a:buNone/>
            </a:pPr>
            <a:endParaRPr lang="en-US" sz="1000" dirty="0"/>
          </a:p>
          <a:p>
            <a:pPr lvl="1"/>
            <a:r>
              <a:rPr lang="en-US" sz="1800" dirty="0"/>
              <a:t>Upgrade classrooms, labs and career training facilities for science, healthcare, technology, public safety, cyber security, and other growing industries</a:t>
            </a:r>
          </a:p>
          <a:p>
            <a:pPr lvl="1"/>
            <a:r>
              <a:rPr lang="en-US" sz="1800" dirty="0"/>
              <a:t>Improve counseling, job training, and support facilities and services for returning veterans</a:t>
            </a:r>
          </a:p>
          <a:p>
            <a:pPr lvl="1"/>
            <a:r>
              <a:rPr lang="en-US" sz="1800" dirty="0"/>
              <a:t>Improve local access to affordable, high quality education by repairing, constructing and acquiring classrooms, facilities, sites and equipment</a:t>
            </a:r>
          </a:p>
          <a:p>
            <a:pPr lvl="1"/>
            <a:r>
              <a:rPr lang="en-US" sz="1800" dirty="0"/>
              <a:t>And building a college campus in San Benito County</a:t>
            </a:r>
          </a:p>
          <a:p>
            <a:pPr marL="346075" lvl="1" indent="19050">
              <a:buNone/>
            </a:pPr>
            <a:endParaRPr lang="en-US" dirty="0"/>
          </a:p>
          <a:p>
            <a:pPr marL="346075" lvl="1" indent="19050">
              <a:buNone/>
            </a:pPr>
            <a:r>
              <a:rPr lang="en-US" dirty="0"/>
              <a:t>Shall Gavilan Joint Community College District issue 248 million dollars in bonds at legal interest rates, with independent citizen oversight, no money for administrators, and all money staying local?</a:t>
            </a:r>
          </a:p>
        </p:txBody>
      </p:sp>
    </p:spTree>
    <p:extLst>
      <p:ext uri="{BB962C8B-B14F-4D97-AF65-F5344CB8AC3E}">
        <p14:creationId xmlns:p14="http://schemas.microsoft.com/office/powerpoint/2010/main" val="3935831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Initial ballot test	</a:t>
            </a:r>
          </a:p>
        </p:txBody>
      </p:sp>
      <p:pic>
        <p:nvPicPr>
          <p:cNvPr id="5" name="Picture 4">
            <a:extLst>
              <a:ext uri="{FF2B5EF4-FFF2-40B4-BE49-F238E27FC236}">
                <a16:creationId xmlns:a16="http://schemas.microsoft.com/office/drawing/2014/main" xmlns="" id="{A3121E10-1455-4ECA-816D-F1613F5BE4B4}"/>
              </a:ext>
            </a:extLst>
          </p:cNvPr>
          <p:cNvPicPr>
            <a:picLocks noChangeAspect="1"/>
          </p:cNvPicPr>
          <p:nvPr/>
        </p:nvPicPr>
        <p:blipFill>
          <a:blip r:embed="rId3"/>
          <a:stretch>
            <a:fillRect/>
          </a:stretch>
        </p:blipFill>
        <p:spPr>
          <a:xfrm>
            <a:off x="1066800" y="1676400"/>
            <a:ext cx="6859577" cy="4374701"/>
          </a:xfrm>
          <a:prstGeom prst="rect">
            <a:avLst/>
          </a:prstGeom>
        </p:spPr>
      </p:pic>
    </p:spTree>
    <p:extLst>
      <p:ext uri="{BB962C8B-B14F-4D97-AF65-F5344CB8AC3E}">
        <p14:creationId xmlns:p14="http://schemas.microsoft.com/office/powerpoint/2010/main" val="3935831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Tax threshold</a:t>
            </a:r>
          </a:p>
        </p:txBody>
      </p:sp>
      <p:pic>
        <p:nvPicPr>
          <p:cNvPr id="7" name="Content Placeholder 6">
            <a:extLst>
              <a:ext uri="{FF2B5EF4-FFF2-40B4-BE49-F238E27FC236}">
                <a16:creationId xmlns:a16="http://schemas.microsoft.com/office/drawing/2014/main" xmlns="" id="{C5A89F6E-E790-45DD-BD28-0013A9CBBE8A}"/>
              </a:ext>
            </a:extLst>
          </p:cNvPr>
          <p:cNvPicPr>
            <a:picLocks noGrp="1" noChangeAspect="1"/>
          </p:cNvPicPr>
          <p:nvPr>
            <p:ph idx="1"/>
          </p:nvPr>
        </p:nvPicPr>
        <p:blipFill>
          <a:blip r:embed="rId3"/>
          <a:stretch>
            <a:fillRect/>
          </a:stretch>
        </p:blipFill>
        <p:spPr>
          <a:xfrm>
            <a:off x="990600" y="1981200"/>
            <a:ext cx="7130477" cy="39285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r>
            <a:br>
              <a:rPr lang="en-US" dirty="0"/>
            </a:br>
            <a:r>
              <a:rPr lang="en-US" dirty="0"/>
              <a:t/>
            </a:r>
            <a:br>
              <a:rPr lang="en-US" dirty="0"/>
            </a:br>
            <a:r>
              <a:rPr lang="en-US" dirty="0"/>
              <a:t/>
            </a:r>
            <a:br>
              <a:rPr lang="en-US" dirty="0"/>
            </a:br>
            <a:r>
              <a:rPr lang="en-US" dirty="0"/>
              <a:t>Average Support for measure at $113 &amp; $88</a:t>
            </a:r>
            <a:br>
              <a:rPr lang="en-US" dirty="0"/>
            </a:br>
            <a:r>
              <a:rPr lang="en-US" dirty="0"/>
              <a:t/>
            </a:r>
            <a:br>
              <a:rPr lang="en-US" dirty="0"/>
            </a:br>
            <a:r>
              <a:rPr lang="en-US" dirty="0"/>
              <a:t/>
            </a:r>
            <a:br>
              <a:rPr lang="en-US" dirty="0"/>
            </a:br>
            <a:endParaRPr lang="en-US" dirty="0"/>
          </a:p>
        </p:txBody>
      </p:sp>
      <p:pic>
        <p:nvPicPr>
          <p:cNvPr id="4" name="Picture 3">
            <a:extLst>
              <a:ext uri="{FF2B5EF4-FFF2-40B4-BE49-F238E27FC236}">
                <a16:creationId xmlns:a16="http://schemas.microsoft.com/office/drawing/2014/main" xmlns="" id="{38E3926A-E96E-4315-B909-C0EC22739052}"/>
              </a:ext>
            </a:extLst>
          </p:cNvPr>
          <p:cNvPicPr>
            <a:picLocks noChangeAspect="1"/>
          </p:cNvPicPr>
          <p:nvPr/>
        </p:nvPicPr>
        <p:blipFill>
          <a:blip r:embed="rId3"/>
          <a:stretch>
            <a:fillRect/>
          </a:stretch>
        </p:blipFill>
        <p:spPr>
          <a:xfrm>
            <a:off x="1600200" y="1752600"/>
            <a:ext cx="5737275" cy="4316501"/>
          </a:xfrm>
          <a:prstGeom prst="rect">
            <a:avLst/>
          </a:prstGeom>
        </p:spPr>
      </p:pic>
    </p:spTree>
    <p:extLst>
      <p:ext uri="{BB962C8B-B14F-4D97-AF65-F5344CB8AC3E}">
        <p14:creationId xmlns:p14="http://schemas.microsoft.com/office/powerpoint/2010/main" val="3935831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Quality of education</a:t>
            </a:r>
          </a:p>
        </p:txBody>
      </p:sp>
      <p:pic>
        <p:nvPicPr>
          <p:cNvPr id="7" name="Content Placeholder 6">
            <a:extLst>
              <a:ext uri="{FF2B5EF4-FFF2-40B4-BE49-F238E27FC236}">
                <a16:creationId xmlns:a16="http://schemas.microsoft.com/office/drawing/2014/main" xmlns="" id="{4BE07660-74BA-4E52-9878-E7A8456C9517}"/>
              </a:ext>
            </a:extLst>
          </p:cNvPr>
          <p:cNvPicPr>
            <a:picLocks noGrp="1" noChangeAspect="1"/>
          </p:cNvPicPr>
          <p:nvPr>
            <p:ph idx="1"/>
          </p:nvPr>
        </p:nvPicPr>
        <p:blipFill>
          <a:blip r:embed="rId3"/>
          <a:stretch>
            <a:fillRect/>
          </a:stretch>
        </p:blipFill>
        <p:spPr>
          <a:xfrm>
            <a:off x="1143000" y="1600200"/>
            <a:ext cx="6801527" cy="4588101"/>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Grid">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TNR PPT Template 2014 - DRAFT 2T</Template>
  <TotalTime>3112</TotalTime>
  <Words>1506</Words>
  <Application>Microsoft Macintosh PowerPoint</Application>
  <PresentationFormat>On-screen Show (4:3)</PresentationFormat>
  <Paragraphs>166</Paragraphs>
  <Slides>17</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Calibri</vt:lpstr>
      <vt:lpstr>Courier New</vt:lpstr>
      <vt:lpstr>Franklin Gothic Medium</vt:lpstr>
      <vt:lpstr>Lucida Sans</vt:lpstr>
      <vt:lpstr>Times New Roman</vt:lpstr>
      <vt:lpstr>Wingdings</vt:lpstr>
      <vt:lpstr>Grid</vt:lpstr>
      <vt:lpstr>Baseline Bond Survey </vt:lpstr>
      <vt:lpstr>Purpose of Study</vt:lpstr>
      <vt:lpstr>Methodology of Study</vt:lpstr>
      <vt:lpstr>Importance of Issues</vt:lpstr>
      <vt:lpstr>Initial ballot test </vt:lpstr>
      <vt:lpstr>Initial ballot test </vt:lpstr>
      <vt:lpstr>Tax threshold</vt:lpstr>
      <vt:lpstr>   Average Support for measure at $113 &amp; $88   </vt:lpstr>
      <vt:lpstr>Quality of education</vt:lpstr>
      <vt:lpstr>   PROJECTS &amp; programs   </vt:lpstr>
      <vt:lpstr>   positive arguments   </vt:lpstr>
      <vt:lpstr>INTERIM BALLOT TEST</vt:lpstr>
      <vt:lpstr>NEGATIVE ARGUMENTS</vt:lpstr>
      <vt:lpstr>Final ballot test</vt:lpstr>
      <vt:lpstr>Key conclusions </vt:lpstr>
      <vt:lpstr>Considerations  &amp; Take-Aways</vt:lpstr>
      <vt:lpstr>PowerPoint Presentation</vt:lpstr>
    </vt:vector>
  </TitlesOfParts>
  <LinksUpToDate>false</LinksUpToDate>
  <SharedDoc>false</SharedDoc>
  <HyperlinksChanged>false</HyperlinksChanged>
  <AppVersion>15.0037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Timothy McLarney</dc:creator>
  <cp:lastModifiedBy>Alex Wara-Macapinlac</cp:lastModifiedBy>
  <cp:revision>421</cp:revision>
  <dcterms:created xsi:type="dcterms:W3CDTF">2013-12-17T23:26:58Z</dcterms:created>
  <dcterms:modified xsi:type="dcterms:W3CDTF">2017-10-05T17:42:34Z</dcterms:modified>
</cp:coreProperties>
</file>