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2"/>
  </p:notesMasterIdLst>
  <p:sldIdLst>
    <p:sldId id="256" r:id="rId5"/>
    <p:sldId id="350" r:id="rId6"/>
    <p:sldId id="437" r:id="rId7"/>
    <p:sldId id="309" r:id="rId8"/>
    <p:sldId id="339" r:id="rId9"/>
    <p:sldId id="439" r:id="rId10"/>
    <p:sldId id="442" r:id="rId11"/>
    <p:sldId id="348" r:id="rId12"/>
    <p:sldId id="441" r:id="rId13"/>
    <p:sldId id="440" r:id="rId14"/>
    <p:sldId id="426" r:id="rId15"/>
    <p:sldId id="428" r:id="rId16"/>
    <p:sldId id="429" r:id="rId17"/>
    <p:sldId id="430" r:id="rId18"/>
    <p:sldId id="427" r:id="rId19"/>
    <p:sldId id="431" r:id="rId20"/>
    <p:sldId id="432" r:id="rId21"/>
    <p:sldId id="433" r:id="rId22"/>
    <p:sldId id="434" r:id="rId23"/>
    <p:sldId id="435" r:id="rId24"/>
    <p:sldId id="383" r:id="rId25"/>
    <p:sldId id="417" r:id="rId26"/>
    <p:sldId id="418" r:id="rId27"/>
    <p:sldId id="380" r:id="rId28"/>
    <p:sldId id="420" r:id="rId29"/>
    <p:sldId id="422" r:id="rId30"/>
    <p:sldId id="404" r:id="rId31"/>
    <p:sldId id="405" r:id="rId32"/>
    <p:sldId id="406" r:id="rId33"/>
    <p:sldId id="396" r:id="rId34"/>
    <p:sldId id="407" r:id="rId35"/>
    <p:sldId id="408" r:id="rId36"/>
    <p:sldId id="409" r:id="rId37"/>
    <p:sldId id="410" r:id="rId38"/>
    <p:sldId id="411" r:id="rId39"/>
    <p:sldId id="398" r:id="rId40"/>
    <p:sldId id="399" r:id="rId41"/>
    <p:sldId id="400" r:id="rId42"/>
    <p:sldId id="401" r:id="rId43"/>
    <p:sldId id="402" r:id="rId44"/>
    <p:sldId id="412" r:id="rId45"/>
    <p:sldId id="413" r:id="rId46"/>
    <p:sldId id="391" r:id="rId47"/>
    <p:sldId id="392" r:id="rId48"/>
    <p:sldId id="419" r:id="rId49"/>
    <p:sldId id="424" r:id="rId50"/>
    <p:sldId id="382" r:id="rId51"/>
    <p:sldId id="384" r:id="rId52"/>
    <p:sldId id="385" r:id="rId53"/>
    <p:sldId id="386" r:id="rId54"/>
    <p:sldId id="387" r:id="rId55"/>
    <p:sldId id="388" r:id="rId56"/>
    <p:sldId id="403" r:id="rId57"/>
    <p:sldId id="389" r:id="rId58"/>
    <p:sldId id="381" r:id="rId59"/>
    <p:sldId id="390" r:id="rId60"/>
    <p:sldId id="393" r:id="rId61"/>
    <p:sldId id="372" r:id="rId62"/>
    <p:sldId id="423" r:id="rId63"/>
    <p:sldId id="340" r:id="rId64"/>
    <p:sldId id="347" r:id="rId65"/>
    <p:sldId id="358" r:id="rId66"/>
    <p:sldId id="364" r:id="rId67"/>
    <p:sldId id="367" r:id="rId68"/>
    <p:sldId id="341" r:id="rId69"/>
    <p:sldId id="352" r:id="rId70"/>
    <p:sldId id="353" r:id="rId71"/>
    <p:sldId id="354" r:id="rId72"/>
    <p:sldId id="355" r:id="rId73"/>
    <p:sldId id="356" r:id="rId74"/>
    <p:sldId id="357" r:id="rId75"/>
    <p:sldId id="359" r:id="rId76"/>
    <p:sldId id="360" r:id="rId77"/>
    <p:sldId id="361" r:id="rId78"/>
    <p:sldId id="362" r:id="rId79"/>
    <p:sldId id="378" r:id="rId80"/>
    <p:sldId id="365" r:id="rId81"/>
    <p:sldId id="425" r:id="rId82"/>
    <p:sldId id="337" r:id="rId83"/>
    <p:sldId id="376" r:id="rId84"/>
    <p:sldId id="363" r:id="rId85"/>
    <p:sldId id="377" r:id="rId86"/>
    <p:sldId id="370" r:id="rId87"/>
    <p:sldId id="371" r:id="rId88"/>
    <p:sldId id="375" r:id="rId89"/>
    <p:sldId id="368" r:id="rId90"/>
    <p:sldId id="374" r:id="rId91"/>
    <p:sldId id="366" r:id="rId92"/>
    <p:sldId id="342" r:id="rId93"/>
    <p:sldId id="258" r:id="rId94"/>
    <p:sldId id="344" r:id="rId95"/>
    <p:sldId id="345" r:id="rId96"/>
    <p:sldId id="346" r:id="rId97"/>
    <p:sldId id="267" r:id="rId98"/>
    <p:sldId id="326" r:id="rId99"/>
    <p:sldId id="351" r:id="rId100"/>
    <p:sldId id="338" r:id="rId10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zi, Michael" initials="RM" lastIdx="1" clrIdx="0">
    <p:extLst>
      <p:ext uri="{19B8F6BF-5375-455C-9EA6-DF929625EA0E}">
        <p15:presenceInfo xmlns:p15="http://schemas.microsoft.com/office/powerpoint/2012/main" userId="S::mrenzi@gavilan.edu::d43b04ce-4b98-4a84-99d1-ac00044497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6FFE21-7956-4301-B997-6C42D3080B42}" v="8" dt="2020-08-14T05:13:09.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345" y="228"/>
      </p:cViewPr>
      <p:guideLst>
        <p:guide orient="horz" pos="2160"/>
        <p:guide pos="3840"/>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2.xml" Id="rId26" /><Relationship Type="http://schemas.openxmlformats.org/officeDocument/2006/relationships/slide" Target="slides/slide17.xml" Id="rId21" /><Relationship Type="http://schemas.openxmlformats.org/officeDocument/2006/relationships/slide" Target="slides/slide38.xml" Id="rId42" /><Relationship Type="http://schemas.openxmlformats.org/officeDocument/2006/relationships/slide" Target="slides/slide43.xml" Id="rId47" /><Relationship Type="http://schemas.openxmlformats.org/officeDocument/2006/relationships/slide" Target="slides/slide59.xml" Id="rId63" /><Relationship Type="http://schemas.openxmlformats.org/officeDocument/2006/relationships/slide" Target="slides/slide64.xml" Id="rId68" /><Relationship Type="http://schemas.openxmlformats.org/officeDocument/2006/relationships/slide" Target="slides/slide80.xml" Id="rId84" /><Relationship Type="http://schemas.openxmlformats.org/officeDocument/2006/relationships/slide" Target="slides/slide85.xml" Id="rId89" /><Relationship Type="http://schemas.openxmlformats.org/officeDocument/2006/relationships/slide" Target="slides/slide12.xml" Id="rId16" /><Relationship Type="http://schemas.openxmlformats.org/officeDocument/2006/relationships/tableStyles" Target="tableStyles.xml" Id="rId107" /><Relationship Type="http://schemas.openxmlformats.org/officeDocument/2006/relationships/slide" Target="slides/slide7.xml" Id="rId11" /><Relationship Type="http://schemas.openxmlformats.org/officeDocument/2006/relationships/slide" Target="slides/slide28.xml" Id="rId32" /><Relationship Type="http://schemas.openxmlformats.org/officeDocument/2006/relationships/slide" Target="slides/slide33.xml" Id="rId37" /><Relationship Type="http://schemas.openxmlformats.org/officeDocument/2006/relationships/slide" Target="slides/slide49.xml" Id="rId53" /><Relationship Type="http://schemas.openxmlformats.org/officeDocument/2006/relationships/slide" Target="slides/slide54.xml" Id="rId58" /><Relationship Type="http://schemas.openxmlformats.org/officeDocument/2006/relationships/slide" Target="slides/slide70.xml" Id="rId74" /><Relationship Type="http://schemas.openxmlformats.org/officeDocument/2006/relationships/slide" Target="slides/slide75.xml" Id="rId79" /><Relationship Type="http://schemas.openxmlformats.org/officeDocument/2006/relationships/notesMaster" Target="notesMasters/notesMaster1.xml" Id="rId102" /><Relationship Type="http://schemas.openxmlformats.org/officeDocument/2006/relationships/slide" Target="slides/slide1.xml" Id="rId5" /><Relationship Type="http://schemas.openxmlformats.org/officeDocument/2006/relationships/slide" Target="slides/slide86.xml" Id="rId90" /><Relationship Type="http://schemas.openxmlformats.org/officeDocument/2006/relationships/slide" Target="slides/slide91.xml" Id="rId95" /><Relationship Type="http://schemas.openxmlformats.org/officeDocument/2006/relationships/slide" Target="slides/slide18.xml" Id="rId22" /><Relationship Type="http://schemas.openxmlformats.org/officeDocument/2006/relationships/slide" Target="slides/slide23.xml" Id="rId27" /><Relationship Type="http://schemas.openxmlformats.org/officeDocument/2006/relationships/slide" Target="slides/slide39.xml" Id="rId43" /><Relationship Type="http://schemas.openxmlformats.org/officeDocument/2006/relationships/slide" Target="slides/slide44.xml" Id="rId48" /><Relationship Type="http://schemas.openxmlformats.org/officeDocument/2006/relationships/slide" Target="slides/slide60.xml" Id="rId64" /><Relationship Type="http://schemas.openxmlformats.org/officeDocument/2006/relationships/slide" Target="slides/slide65.xml" Id="rId69" /><Relationship Type="http://schemas.openxmlformats.org/officeDocument/2006/relationships/slide" Target="slides/slide76.xml" Id="rId80" /><Relationship Type="http://schemas.openxmlformats.org/officeDocument/2006/relationships/slide" Target="slides/slide81.xml" Id="rId85" /><Relationship Type="http://schemas.openxmlformats.org/officeDocument/2006/relationships/slide" Target="slides/slide8.xml" Id="rId12" /><Relationship Type="http://schemas.openxmlformats.org/officeDocument/2006/relationships/slide" Target="slides/slide13.xml" Id="rId17" /><Relationship Type="http://schemas.openxmlformats.org/officeDocument/2006/relationships/slide" Target="slides/slide29.xml" Id="rId33" /><Relationship Type="http://schemas.openxmlformats.org/officeDocument/2006/relationships/slide" Target="slides/slide34.xml" Id="rId38" /><Relationship Type="http://schemas.openxmlformats.org/officeDocument/2006/relationships/slide" Target="slides/slide55.xml" Id="rId59" /><Relationship Type="http://schemas.openxmlformats.org/officeDocument/2006/relationships/commentAuthors" Target="commentAuthors.xml" Id="rId103" /><Relationship Type="http://schemas.openxmlformats.org/officeDocument/2006/relationships/slide" Target="slides/slide50.xml" Id="rId54" /><Relationship Type="http://schemas.openxmlformats.org/officeDocument/2006/relationships/slide" Target="slides/slide66.xml" Id="rId70" /><Relationship Type="http://schemas.openxmlformats.org/officeDocument/2006/relationships/slide" Target="slides/slide71.xml" Id="rId75" /><Relationship Type="http://schemas.openxmlformats.org/officeDocument/2006/relationships/slide" Target="slides/slide87.xml" Id="rId91" /><Relationship Type="http://schemas.openxmlformats.org/officeDocument/2006/relationships/slide" Target="slides/slide92.xml" Id="rId96"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1.xml" Id="rId15" /><Relationship Type="http://schemas.openxmlformats.org/officeDocument/2006/relationships/slide" Target="slides/slide19.xml" Id="rId23" /><Relationship Type="http://schemas.openxmlformats.org/officeDocument/2006/relationships/slide" Target="slides/slide24.xml" Id="rId28" /><Relationship Type="http://schemas.openxmlformats.org/officeDocument/2006/relationships/slide" Target="slides/slide32.xml" Id="rId36" /><Relationship Type="http://schemas.openxmlformats.org/officeDocument/2006/relationships/slide" Target="slides/slide45.xml" Id="rId49" /><Relationship Type="http://schemas.openxmlformats.org/officeDocument/2006/relationships/slide" Target="slides/slide53.xml" Id="rId57" /><Relationship Type="http://schemas.openxmlformats.org/officeDocument/2006/relationships/theme" Target="theme/theme1.xml" Id="rId106" /><Relationship Type="http://schemas.openxmlformats.org/officeDocument/2006/relationships/slide" Target="slides/slide6.xml" Id="rId10" /><Relationship Type="http://schemas.openxmlformats.org/officeDocument/2006/relationships/slide" Target="slides/slide27.xml" Id="rId31" /><Relationship Type="http://schemas.openxmlformats.org/officeDocument/2006/relationships/slide" Target="slides/slide40.xml" Id="rId44" /><Relationship Type="http://schemas.openxmlformats.org/officeDocument/2006/relationships/slide" Target="slides/slide48.xml" Id="rId52" /><Relationship Type="http://schemas.openxmlformats.org/officeDocument/2006/relationships/slide" Target="slides/slide56.xml" Id="rId60" /><Relationship Type="http://schemas.openxmlformats.org/officeDocument/2006/relationships/slide" Target="slides/slide61.xml" Id="rId65" /><Relationship Type="http://schemas.openxmlformats.org/officeDocument/2006/relationships/slide" Target="slides/slide69.xml" Id="rId73" /><Relationship Type="http://schemas.openxmlformats.org/officeDocument/2006/relationships/slide" Target="slides/slide74.xml" Id="rId78" /><Relationship Type="http://schemas.openxmlformats.org/officeDocument/2006/relationships/slide" Target="slides/slide77.xml" Id="rId81" /><Relationship Type="http://schemas.openxmlformats.org/officeDocument/2006/relationships/slide" Target="slides/slide82.xml" Id="rId86" /><Relationship Type="http://schemas.openxmlformats.org/officeDocument/2006/relationships/slide" Target="slides/slide90.xml" Id="rId94" /><Relationship Type="http://schemas.openxmlformats.org/officeDocument/2006/relationships/slide" Target="slides/slide95.xml" Id="rId99" /><Relationship Type="http://schemas.openxmlformats.org/officeDocument/2006/relationships/slide" Target="slides/slide97.xml" Id="rId101" /><Relationship Type="http://schemas.openxmlformats.org/officeDocument/2006/relationships/slideMaster" Target="slideMasters/slideMaster1.xml" Id="rId4" /><Relationship Type="http://schemas.openxmlformats.org/officeDocument/2006/relationships/slide" Target="slides/slide5.xml" Id="rId9" /><Relationship Type="http://schemas.openxmlformats.org/officeDocument/2006/relationships/slide" Target="slides/slide9.xml" Id="rId13" /><Relationship Type="http://schemas.openxmlformats.org/officeDocument/2006/relationships/slide" Target="slides/slide14.xml" Id="rId18" /><Relationship Type="http://schemas.openxmlformats.org/officeDocument/2006/relationships/slide" Target="slides/slide35.xml" Id="rId39" /><Relationship Type="http://schemas.microsoft.com/office/2015/10/relationships/revisionInfo" Target="revisionInfo.xml" Id="rId109" /><Relationship Type="http://schemas.openxmlformats.org/officeDocument/2006/relationships/slide" Target="slides/slide30.xml" Id="rId34" /><Relationship Type="http://schemas.openxmlformats.org/officeDocument/2006/relationships/slide" Target="slides/slide46.xml" Id="rId50" /><Relationship Type="http://schemas.openxmlformats.org/officeDocument/2006/relationships/slide" Target="slides/slide51.xml" Id="rId55" /><Relationship Type="http://schemas.openxmlformats.org/officeDocument/2006/relationships/slide" Target="slides/slide72.xml" Id="rId76" /><Relationship Type="http://schemas.openxmlformats.org/officeDocument/2006/relationships/slide" Target="slides/slide93.xml" Id="rId97" /><Relationship Type="http://schemas.openxmlformats.org/officeDocument/2006/relationships/presProps" Target="presProps.xml" Id="rId104" /><Relationship Type="http://schemas.openxmlformats.org/officeDocument/2006/relationships/slide" Target="slides/slide3.xml" Id="rId7" /><Relationship Type="http://schemas.openxmlformats.org/officeDocument/2006/relationships/slide" Target="slides/slide67.xml" Id="rId71" /><Relationship Type="http://schemas.openxmlformats.org/officeDocument/2006/relationships/slide" Target="slides/slide88.xml" Id="rId92" /><Relationship Type="http://schemas.openxmlformats.org/officeDocument/2006/relationships/customXml" Target="../customXml/item2.xml" Id="rId2" /><Relationship Type="http://schemas.openxmlformats.org/officeDocument/2006/relationships/slide" Target="slides/slide25.xml" Id="rId29" /><Relationship Type="http://schemas.openxmlformats.org/officeDocument/2006/relationships/slide" Target="slides/slide20.xml" Id="rId24" /><Relationship Type="http://schemas.openxmlformats.org/officeDocument/2006/relationships/slide" Target="slides/slide36.xml" Id="rId40" /><Relationship Type="http://schemas.openxmlformats.org/officeDocument/2006/relationships/slide" Target="slides/slide41.xml" Id="rId45" /><Relationship Type="http://schemas.openxmlformats.org/officeDocument/2006/relationships/slide" Target="slides/slide62.xml" Id="rId66" /><Relationship Type="http://schemas.openxmlformats.org/officeDocument/2006/relationships/slide" Target="slides/slide83.xml" Id="rId87" /><Relationship Type="http://schemas.openxmlformats.org/officeDocument/2006/relationships/slide" Target="slides/slide57.xml" Id="rId61" /><Relationship Type="http://schemas.openxmlformats.org/officeDocument/2006/relationships/slide" Target="slides/slide78.xml" Id="rId82" /><Relationship Type="http://schemas.openxmlformats.org/officeDocument/2006/relationships/slide" Target="slides/slide15.xml" Id="rId19" /><Relationship Type="http://schemas.openxmlformats.org/officeDocument/2006/relationships/slide" Target="slides/slide10.xml" Id="rId14" /><Relationship Type="http://schemas.openxmlformats.org/officeDocument/2006/relationships/slide" Target="slides/slide26.xml" Id="rId30" /><Relationship Type="http://schemas.openxmlformats.org/officeDocument/2006/relationships/slide" Target="slides/slide31.xml" Id="rId35" /><Relationship Type="http://schemas.openxmlformats.org/officeDocument/2006/relationships/slide" Target="slides/slide52.xml" Id="rId56" /><Relationship Type="http://schemas.openxmlformats.org/officeDocument/2006/relationships/slide" Target="slides/slide73.xml" Id="rId77" /><Relationship Type="http://schemas.openxmlformats.org/officeDocument/2006/relationships/slide" Target="slides/slide96.xml" Id="rId100" /><Relationship Type="http://schemas.openxmlformats.org/officeDocument/2006/relationships/viewProps" Target="viewProps.xml" Id="rId105" /><Relationship Type="http://schemas.openxmlformats.org/officeDocument/2006/relationships/slide" Target="slides/slide4.xml" Id="rId8" /><Relationship Type="http://schemas.openxmlformats.org/officeDocument/2006/relationships/slide" Target="slides/slide47.xml" Id="rId51" /><Relationship Type="http://schemas.openxmlformats.org/officeDocument/2006/relationships/slide" Target="slides/slide68.xml" Id="rId72" /><Relationship Type="http://schemas.openxmlformats.org/officeDocument/2006/relationships/slide" Target="slides/slide89.xml" Id="rId93" /><Relationship Type="http://schemas.openxmlformats.org/officeDocument/2006/relationships/slide" Target="slides/slide94.xml" Id="rId98" /><Relationship Type="http://schemas.openxmlformats.org/officeDocument/2006/relationships/customXml" Target="../customXml/item3.xml" Id="rId3" /><Relationship Type="http://schemas.openxmlformats.org/officeDocument/2006/relationships/slide" Target="slides/slide21.xml" Id="rId25" /><Relationship Type="http://schemas.openxmlformats.org/officeDocument/2006/relationships/slide" Target="slides/slide42.xml" Id="rId46" /><Relationship Type="http://schemas.openxmlformats.org/officeDocument/2006/relationships/slide" Target="slides/slide63.xml" Id="rId67" /><Relationship Type="http://schemas.openxmlformats.org/officeDocument/2006/relationships/slide" Target="slides/slide16.xml" Id="rId20" /><Relationship Type="http://schemas.openxmlformats.org/officeDocument/2006/relationships/slide" Target="slides/slide37.xml" Id="rId41" /><Relationship Type="http://schemas.openxmlformats.org/officeDocument/2006/relationships/slide" Target="slides/slide58.xml" Id="rId62" /><Relationship Type="http://schemas.openxmlformats.org/officeDocument/2006/relationships/slide" Target="slides/slide79.xml" Id="rId83" /><Relationship Type="http://schemas.openxmlformats.org/officeDocument/2006/relationships/slide" Target="slides/slide84.xml" Id="rId88"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5B44135-3784-4CDB-859B-74C5F4AD7C90}" type="datetimeFigureOut">
              <a:rPr lang="en-US" smtClean="0"/>
              <a:t>8/13/2020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1E5B514-FAF5-44FC-95AE-4A71873DDF6B}" type="slidenum">
              <a:rPr lang="en-US" smtClean="0"/>
              <a:t>‹#›</a:t>
            </a:fld>
            <a:endParaRPr lang="en-US"/>
          </a:p>
        </p:txBody>
      </p:sp>
    </p:spTree>
    <p:extLst>
      <p:ext uri="{BB962C8B-B14F-4D97-AF65-F5344CB8AC3E}">
        <p14:creationId xmlns:p14="http://schemas.microsoft.com/office/powerpoint/2010/main" val="3555497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E5B514-FAF5-44FC-95AE-4A71873DDF6B}" type="slidenum">
              <a:rPr lang="en-US" smtClean="0"/>
              <a:t>5</a:t>
            </a:fld>
            <a:endParaRPr lang="en-US"/>
          </a:p>
        </p:txBody>
      </p:sp>
    </p:spTree>
    <p:extLst>
      <p:ext uri="{BB962C8B-B14F-4D97-AF65-F5344CB8AC3E}">
        <p14:creationId xmlns:p14="http://schemas.microsoft.com/office/powerpoint/2010/main" val="2057022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5B514-FAF5-44FC-95AE-4A71873DDF6B}" type="slidenum">
              <a:rPr lang="en-US" smtClean="0"/>
              <a:t>6</a:t>
            </a:fld>
            <a:endParaRPr lang="en-US"/>
          </a:p>
        </p:txBody>
      </p:sp>
    </p:spTree>
    <p:extLst>
      <p:ext uri="{BB962C8B-B14F-4D97-AF65-F5344CB8AC3E}">
        <p14:creationId xmlns:p14="http://schemas.microsoft.com/office/powerpoint/2010/main" val="1419115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E5B514-FAF5-44FC-95AE-4A71873DDF6B}" type="slidenum">
              <a:rPr lang="en-US" smtClean="0"/>
              <a:t>10</a:t>
            </a:fld>
            <a:endParaRPr lang="en-US"/>
          </a:p>
        </p:txBody>
      </p:sp>
    </p:spTree>
    <p:extLst>
      <p:ext uri="{BB962C8B-B14F-4D97-AF65-F5344CB8AC3E}">
        <p14:creationId xmlns:p14="http://schemas.microsoft.com/office/powerpoint/2010/main" val="1974501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Overages are from: </a:t>
            </a:r>
          </a:p>
          <a:p>
            <a:endParaRPr lang="en-US"/>
          </a:p>
          <a:p>
            <a:r>
              <a:rPr lang="en-US"/>
              <a:t>Include Overload + Dean + Additional Inst Assign (will need to be reset in FY21) </a:t>
            </a:r>
          </a:p>
          <a:p>
            <a:endParaRPr lang="en-US"/>
          </a:p>
          <a:p>
            <a:r>
              <a:rPr lang="en-US"/>
              <a:t>Primary from OT related to IT Staff and insurance reimbursement is pending </a:t>
            </a:r>
          </a:p>
          <a:p>
            <a:endParaRPr lang="en-US"/>
          </a:p>
          <a:p>
            <a:r>
              <a:rPr lang="en-US"/>
              <a:t>ncludes $800K + 335K </a:t>
            </a:r>
          </a:p>
        </p:txBody>
      </p:sp>
      <p:sp>
        <p:nvSpPr>
          <p:cNvPr id="4" name="Slide Number Placeholder 3"/>
          <p:cNvSpPr>
            <a:spLocks noGrp="1"/>
          </p:cNvSpPr>
          <p:nvPr>
            <p:ph type="sldNum" sz="quarter" idx="5"/>
          </p:nvPr>
        </p:nvSpPr>
        <p:spPr/>
        <p:txBody>
          <a:bodyPr/>
          <a:lstStyle/>
          <a:p>
            <a:fld id="{81E5B514-FAF5-44FC-95AE-4A71873DDF6B}" type="slidenum">
              <a:rPr lang="en-US" smtClean="0"/>
              <a:t>95</a:t>
            </a:fld>
            <a:endParaRPr lang="en-US"/>
          </a:p>
        </p:txBody>
      </p:sp>
    </p:spTree>
    <p:extLst>
      <p:ext uri="{BB962C8B-B14F-4D97-AF65-F5344CB8AC3E}">
        <p14:creationId xmlns:p14="http://schemas.microsoft.com/office/powerpoint/2010/main" val="4292353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46DB3-FCA8-44E8-A812-30FF6B46C5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374558-0B05-4AF3-8E71-468456E43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4881C3-F873-4B40-B07E-98CE671F01EA}"/>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70A75331-96F1-4F8F-9A31-5AADCBCBE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D1F6B-8BD6-4074-B372-6FEDBE2C45CE}"/>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2945519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9DF6E-99DF-4574-B2FF-EA0B63E187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793F06-FC12-4411-8BCF-9B9B2CED5C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48D64-8AE7-45D8-BAE3-F74930778A7B}"/>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B3290924-3C0B-4084-9240-36817E693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0D87C-29A5-4331-A751-EAD259BCAD3A}"/>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47120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A1BE7C-0CFB-42D6-9D35-C47E18ADDA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0E389-84D2-4395-B61B-81BC3D2E68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8BB99-9AF8-43BB-87F3-89CF03CBC1E9}"/>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ED4E8B6B-659B-4FEB-B5B8-5C87F8940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C2E39-0939-4484-8D0D-29048B81507D}"/>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1477442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BF692-38C4-471C-A4FB-2055914AEC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53E53B-4F24-4EAA-AE85-55EF9AE18F1D}"/>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4" name="Footer Placeholder 3">
            <a:extLst>
              <a:ext uri="{FF2B5EF4-FFF2-40B4-BE49-F238E27FC236}">
                <a16:creationId xmlns:a16="http://schemas.microsoft.com/office/drawing/2014/main" id="{61FBD333-96ED-4CA2-9AD7-6388E40D24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FFE66-6EF5-49AA-8CCF-20759619C4DE}"/>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515546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CB1E-DB11-4EAC-86BF-E201720AE2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9411-E3D0-41CB-9447-4647DBE6E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4BD85-1B12-4AD0-ADFE-8053CD43B3BE}"/>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4C20E55F-2A98-452F-9793-DE921A0BC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BAEA-BC1F-44F6-962C-9FC19FCA188E}"/>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973095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6A23-55EB-4AB0-B574-26BF8787BD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D50888-F68B-423E-BD86-568F3CD13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E66462-868F-4BAF-9D06-61A46D39A988}"/>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0092BAAC-1604-4175-ACC1-9BEF46941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62567B-9A5F-4B3F-A954-22891E5D544A}"/>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79302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8DAF2-D20C-4363-BD6F-A7A1219C2D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FF984E-0132-4C2E-BC86-08A23BCD1C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B807CF-741B-451D-8DF0-1828929088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FA6583-328F-4BEA-B806-D5D85A703639}"/>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6" name="Footer Placeholder 5">
            <a:extLst>
              <a:ext uri="{FF2B5EF4-FFF2-40B4-BE49-F238E27FC236}">
                <a16:creationId xmlns:a16="http://schemas.microsoft.com/office/drawing/2014/main" id="{8CB42548-EC5A-4FD2-963B-64F4F8F17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D65916-D36E-4FFB-8971-5B12D04E8C94}"/>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1376308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14DB9-E4B4-4B7C-939C-08638AEE5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1B7765-B223-4F76-9C1F-2DDBD44A79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C2A0FE-6BF0-4D42-BD7F-296963EC8C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159FC8-1EFE-48B6-AFBC-8AF791D88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42A452-396E-45AA-8F3C-6D65074F3D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A9DB95-8002-4DE5-9B1D-AE49CF0E4D1E}"/>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8" name="Footer Placeholder 7">
            <a:extLst>
              <a:ext uri="{FF2B5EF4-FFF2-40B4-BE49-F238E27FC236}">
                <a16:creationId xmlns:a16="http://schemas.microsoft.com/office/drawing/2014/main" id="{8B515393-5970-40D1-B280-7C80B179DB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E85691-0C56-442D-B847-9B8BD4366E6F}"/>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1565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A878-C0A3-4E49-BEF0-33742CAF0F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4305D-ADF7-452D-BA31-36CB613E7CCE}"/>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4" name="Footer Placeholder 3">
            <a:extLst>
              <a:ext uri="{FF2B5EF4-FFF2-40B4-BE49-F238E27FC236}">
                <a16:creationId xmlns:a16="http://schemas.microsoft.com/office/drawing/2014/main" id="{962FC7D8-5A4A-4C6C-9C98-2AE4DDA9CB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426A69-F832-439A-B00F-75774DAAA8A8}"/>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164346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578AA0-4BAF-4EEF-B378-A1C621375831}"/>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3" name="Footer Placeholder 2">
            <a:extLst>
              <a:ext uri="{FF2B5EF4-FFF2-40B4-BE49-F238E27FC236}">
                <a16:creationId xmlns:a16="http://schemas.microsoft.com/office/drawing/2014/main" id="{8007F9B7-E5AB-4AAB-8E37-3CF8665333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818E73-5489-4F60-BB81-03126F0B9261}"/>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414012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BA35B-CEFD-4581-A040-BC24DB9026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5499FF-0B37-4DCE-9E0C-7A4B311F8F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6B019-1A00-43CA-8693-DE0D1C406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E5F50-9B3A-4B69-A15D-482998EBA06E}"/>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6" name="Footer Placeholder 5">
            <a:extLst>
              <a:ext uri="{FF2B5EF4-FFF2-40B4-BE49-F238E27FC236}">
                <a16:creationId xmlns:a16="http://schemas.microsoft.com/office/drawing/2014/main" id="{0562824E-C868-4D49-A7C1-26610F2417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7D7C4-3870-43EC-8A74-FC002BE2BA48}"/>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99392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F9E63-E4B9-4525-A7A6-3316DBE1E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30081B-2AF8-4CA8-9F00-21DE420741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D9F8840-EF33-4637-8552-2B9BEECF9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B7D772-F8C9-4142-81F8-74C3A6D2B4BD}"/>
              </a:ext>
            </a:extLst>
          </p:cNvPr>
          <p:cNvSpPr>
            <a:spLocks noGrp="1"/>
          </p:cNvSpPr>
          <p:nvPr>
            <p:ph type="dt" sz="half" idx="10"/>
          </p:nvPr>
        </p:nvSpPr>
        <p:spPr/>
        <p:txBody>
          <a:bodyPr/>
          <a:lstStyle/>
          <a:p>
            <a:fld id="{D41D39C6-44F5-479F-935C-E5211C212B69}" type="datetimeFigureOut">
              <a:rPr lang="en-US" smtClean="0"/>
              <a:t>8/13/2020</a:t>
            </a:fld>
            <a:endParaRPr lang="en-US"/>
          </a:p>
        </p:txBody>
      </p:sp>
      <p:sp>
        <p:nvSpPr>
          <p:cNvPr id="6" name="Footer Placeholder 5">
            <a:extLst>
              <a:ext uri="{FF2B5EF4-FFF2-40B4-BE49-F238E27FC236}">
                <a16:creationId xmlns:a16="http://schemas.microsoft.com/office/drawing/2014/main" id="{8BA7B50C-D28A-475D-A968-79543CBEA0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0E89A0-5F64-41FD-9F5A-63FE43F8F8B3}"/>
              </a:ext>
            </a:extLst>
          </p:cNvPr>
          <p:cNvSpPr>
            <a:spLocks noGrp="1"/>
          </p:cNvSpPr>
          <p:nvPr>
            <p:ph type="sldNum" sz="quarter" idx="12"/>
          </p:nvPr>
        </p:nvSpPr>
        <p:spPr/>
        <p:txBody>
          <a:bodyPr/>
          <a:lstStyle/>
          <a:p>
            <a:fld id="{461E05BC-AF06-4B76-A5B6-76626251F574}" type="slidenum">
              <a:rPr lang="en-US" smtClean="0"/>
              <a:t>‹#›</a:t>
            </a:fld>
            <a:endParaRPr lang="en-US"/>
          </a:p>
        </p:txBody>
      </p:sp>
    </p:spTree>
    <p:extLst>
      <p:ext uri="{BB962C8B-B14F-4D97-AF65-F5344CB8AC3E}">
        <p14:creationId xmlns:p14="http://schemas.microsoft.com/office/powerpoint/2010/main" val="2151949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CA7F3D-4772-4157-A54F-2B33E2FA6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755CC4-7BD5-4E25-8382-82FAB32BAE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1C6A86-A2DA-49B4-A850-2A99511658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1D39C6-44F5-479F-935C-E5211C212B69}" type="datetimeFigureOut">
              <a:rPr lang="en-US" smtClean="0"/>
              <a:t>8/13/2020</a:t>
            </a:fld>
            <a:endParaRPr lang="en-US"/>
          </a:p>
        </p:txBody>
      </p:sp>
      <p:sp>
        <p:nvSpPr>
          <p:cNvPr id="5" name="Footer Placeholder 4">
            <a:extLst>
              <a:ext uri="{FF2B5EF4-FFF2-40B4-BE49-F238E27FC236}">
                <a16:creationId xmlns:a16="http://schemas.microsoft.com/office/drawing/2014/main" id="{39261AFD-40A1-4B7B-8C1A-A27FFE6542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9239BD-8B45-4555-A26F-457790BE2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E05BC-AF06-4B76-A5B6-76626251F574}" type="slidenum">
              <a:rPr lang="en-US" smtClean="0"/>
              <a:t>‹#›</a:t>
            </a:fld>
            <a:endParaRPr lang="en-US"/>
          </a:p>
        </p:txBody>
      </p:sp>
      <p:pic>
        <p:nvPicPr>
          <p:cNvPr id="8" name="Picture 7">
            <a:extLst>
              <a:ext uri="{FF2B5EF4-FFF2-40B4-BE49-F238E27FC236}">
                <a16:creationId xmlns:a16="http://schemas.microsoft.com/office/drawing/2014/main" id="{E72D7B1A-D145-4F6F-B5C9-8AA68BFD0E47}"/>
              </a:ext>
            </a:extLst>
          </p:cNvPr>
          <p:cNvPicPr>
            <a:picLocks noChangeAspect="1"/>
          </p:cNvPicPr>
          <p:nvPr userDrawn="1"/>
        </p:nvPicPr>
        <p:blipFill>
          <a:blip r:embed="rId14"/>
          <a:stretch>
            <a:fillRect/>
          </a:stretch>
        </p:blipFill>
        <p:spPr>
          <a:xfrm>
            <a:off x="9731829" y="0"/>
            <a:ext cx="2460171" cy="2135885"/>
          </a:xfrm>
          <a:prstGeom prst="rect">
            <a:avLst/>
          </a:prstGeom>
        </p:spPr>
      </p:pic>
    </p:spTree>
    <p:extLst>
      <p:ext uri="{BB962C8B-B14F-4D97-AF65-F5344CB8AC3E}">
        <p14:creationId xmlns:p14="http://schemas.microsoft.com/office/powerpoint/2010/main" val="35703730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www.natlawreview.com/article/us-dol-issues-additional-guidance-cares-act-unemployment-program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https://www.fcmat.org/PublicationsReports/Community-College-FHRA-4-14-2020.xlsx"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gavilan.sharepoint.com/:w:/g/gavilandocuments/EYU6sAvQZVlLpVRoy6GS1CwB9vX-aO_UjFq1B761TIdbTA?e=uiM5DN"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aliforniaforecast.com/author/californiaforecast/" TargetMode="Externa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hyperlink" Target="https://californiaforecast.com/author/californiaforecast/" TargetMode="External"/><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2.xml.rels><?xml version="1.0" encoding="UTF-8" standalone="yes"?>
<Relationships xmlns="http://schemas.openxmlformats.org/package/2006/relationships"><Relationship Id="rId3" Type="http://schemas.openxmlformats.org/officeDocument/2006/relationships/hyperlink" Target="https://californiaforecast.com/author/californiaforecast/" TargetMode="External"/><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3.xml.rels><?xml version="1.0" encoding="UTF-8" standalone="yes"?>
<Relationships xmlns="http://schemas.openxmlformats.org/package/2006/relationships"><Relationship Id="rId3" Type="http://schemas.openxmlformats.org/officeDocument/2006/relationships/hyperlink" Target="https://californiaforecast.com/author/californiaforecast/" TargetMode="External"/><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9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6CEE-2F92-4A66-B93F-E1B5062E2731}"/>
              </a:ext>
            </a:extLst>
          </p:cNvPr>
          <p:cNvSpPr>
            <a:spLocks noGrp="1"/>
          </p:cNvSpPr>
          <p:nvPr>
            <p:ph type="ctrTitle"/>
          </p:nvPr>
        </p:nvSpPr>
        <p:spPr>
          <a:xfrm>
            <a:off x="750607" y="2244991"/>
            <a:ext cx="10561740" cy="3248301"/>
          </a:xfrm>
        </p:spPr>
        <p:txBody>
          <a:bodyPr>
            <a:normAutofit fontScale="90000"/>
          </a:bodyPr>
          <a:lstStyle/>
          <a:p>
            <a:r>
              <a:rPr lang="en-US" b="1" dirty="0"/>
              <a:t>BUDGET UPDATE</a:t>
            </a:r>
            <a:br>
              <a:rPr lang="en-US" b="1" dirty="0"/>
            </a:br>
            <a:r>
              <a:rPr lang="en-US" b="1" dirty="0"/>
              <a:t>BUDGET DEVELOPMENT</a:t>
            </a:r>
            <a:br>
              <a:rPr lang="en-US" b="1" dirty="0"/>
            </a:br>
            <a:r>
              <a:rPr lang="en-US" sz="5600" b="1" dirty="0"/>
              <a:t>Vice President of Administrative Services</a:t>
            </a:r>
            <a:br>
              <a:rPr lang="en-US" b="1" dirty="0"/>
            </a:br>
            <a:r>
              <a:rPr lang="en-US" sz="3900" b="1" dirty="0"/>
              <a:t>FY19/20</a:t>
            </a:r>
            <a:br>
              <a:rPr lang="en-US" sz="3900" b="1" dirty="0"/>
            </a:br>
            <a:r>
              <a:rPr lang="en-US" sz="3900" b="1" dirty="0"/>
              <a:t>FY20/21</a:t>
            </a:r>
            <a:br>
              <a:rPr lang="en-US" b="1" dirty="0"/>
            </a:br>
            <a:r>
              <a:rPr lang="en-US" sz="3300" b="1" dirty="0"/>
              <a:t>August 17, 2020</a:t>
            </a:r>
            <a:br>
              <a:rPr lang="en-US" sz="3300" b="1" dirty="0"/>
            </a:br>
            <a:endParaRPr lang="en-US" sz="3300" b="1" dirty="0"/>
          </a:p>
        </p:txBody>
      </p:sp>
    </p:spTree>
    <p:extLst>
      <p:ext uri="{BB962C8B-B14F-4D97-AF65-F5344CB8AC3E}">
        <p14:creationId xmlns:p14="http://schemas.microsoft.com/office/powerpoint/2010/main" val="1759579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3C639E-805C-410A-B531-AAB1E456470A}"/>
              </a:ext>
            </a:extLst>
          </p:cNvPr>
          <p:cNvPicPr>
            <a:picLocks noChangeAspect="1"/>
          </p:cNvPicPr>
          <p:nvPr/>
        </p:nvPicPr>
        <p:blipFill>
          <a:blip r:embed="rId3"/>
          <a:stretch>
            <a:fillRect/>
          </a:stretch>
        </p:blipFill>
        <p:spPr>
          <a:xfrm>
            <a:off x="-1" y="106262"/>
            <a:ext cx="11986895" cy="6324655"/>
          </a:xfrm>
          <a:prstGeom prst="rect">
            <a:avLst/>
          </a:prstGeom>
        </p:spPr>
      </p:pic>
      <p:sp>
        <p:nvSpPr>
          <p:cNvPr id="5" name="Rectangle 4">
            <a:extLst>
              <a:ext uri="{FF2B5EF4-FFF2-40B4-BE49-F238E27FC236}">
                <a16:creationId xmlns:a16="http://schemas.microsoft.com/office/drawing/2014/main" id="{80E76C6E-E9BA-4F96-A65D-0993D536BD58}"/>
              </a:ext>
            </a:extLst>
          </p:cNvPr>
          <p:cNvSpPr/>
          <p:nvPr/>
        </p:nvSpPr>
        <p:spPr>
          <a:xfrm>
            <a:off x="11071358" y="514692"/>
            <a:ext cx="915537" cy="623704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AF0777-B5C1-4492-B906-2B3B0656FF5B}"/>
              </a:ext>
            </a:extLst>
          </p:cNvPr>
          <p:cNvSpPr/>
          <p:nvPr/>
        </p:nvSpPr>
        <p:spPr>
          <a:xfrm>
            <a:off x="6377985" y="514692"/>
            <a:ext cx="1753057" cy="623704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10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B7E0-C0AA-4F9D-B4BE-1D6E4507CAA1}"/>
              </a:ext>
            </a:extLst>
          </p:cNvPr>
          <p:cNvSpPr>
            <a:spLocks noGrp="1"/>
          </p:cNvSpPr>
          <p:nvPr>
            <p:ph type="title"/>
          </p:nvPr>
        </p:nvSpPr>
        <p:spPr/>
        <p:txBody>
          <a:bodyPr/>
          <a:lstStyle/>
          <a:p>
            <a:r>
              <a:rPr lang="en-US" dirty="0"/>
              <a:t>SLIDES FROM JULY 2020 (&amp; PRIOR)</a:t>
            </a:r>
          </a:p>
        </p:txBody>
      </p:sp>
      <p:sp>
        <p:nvSpPr>
          <p:cNvPr id="3" name="Content Placeholder 2">
            <a:extLst>
              <a:ext uri="{FF2B5EF4-FFF2-40B4-BE49-F238E27FC236}">
                <a16:creationId xmlns:a16="http://schemas.microsoft.com/office/drawing/2014/main" id="{8930398A-7A73-4EA5-9D3E-7B3227E6D3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25320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EADCA-3DA9-43B9-A75C-CDAC11E59D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9266A5-5284-4816-997E-E894CD39CF0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AC1EB5-4DBE-4BC0-BDFD-2FD339C2E9D2}"/>
              </a:ext>
            </a:extLst>
          </p:cNvPr>
          <p:cNvPicPr>
            <a:picLocks noChangeAspect="1"/>
          </p:cNvPicPr>
          <p:nvPr/>
        </p:nvPicPr>
        <p:blipFill>
          <a:blip r:embed="rId2"/>
          <a:stretch>
            <a:fillRect/>
          </a:stretch>
        </p:blipFill>
        <p:spPr>
          <a:xfrm>
            <a:off x="892050" y="38328"/>
            <a:ext cx="11250671" cy="6858000"/>
          </a:xfrm>
          <a:prstGeom prst="rect">
            <a:avLst/>
          </a:prstGeom>
        </p:spPr>
      </p:pic>
      <p:sp>
        <p:nvSpPr>
          <p:cNvPr id="5" name="Rectangle 4">
            <a:extLst>
              <a:ext uri="{FF2B5EF4-FFF2-40B4-BE49-F238E27FC236}">
                <a16:creationId xmlns:a16="http://schemas.microsoft.com/office/drawing/2014/main" id="{80E76C6E-E9BA-4F96-A65D-0993D536BD58}"/>
              </a:ext>
            </a:extLst>
          </p:cNvPr>
          <p:cNvSpPr/>
          <p:nvPr/>
        </p:nvSpPr>
        <p:spPr>
          <a:xfrm>
            <a:off x="11009304" y="450355"/>
            <a:ext cx="1153494" cy="64459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AF0777-B5C1-4492-B906-2B3B0656FF5B}"/>
              </a:ext>
            </a:extLst>
          </p:cNvPr>
          <p:cNvSpPr/>
          <p:nvPr/>
        </p:nvSpPr>
        <p:spPr>
          <a:xfrm>
            <a:off x="7943963" y="392863"/>
            <a:ext cx="981019" cy="650346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341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B00FC-C136-45F7-9584-6A507D68B38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82AB912-1168-4FF9-8988-DEF5A105DC62}"/>
              </a:ext>
            </a:extLst>
          </p:cNvPr>
          <p:cNvPicPr>
            <a:picLocks noChangeAspect="1"/>
          </p:cNvPicPr>
          <p:nvPr/>
        </p:nvPicPr>
        <p:blipFill>
          <a:blip r:embed="rId2"/>
          <a:stretch>
            <a:fillRect/>
          </a:stretch>
        </p:blipFill>
        <p:spPr>
          <a:xfrm>
            <a:off x="170294" y="-19601"/>
            <a:ext cx="8215714" cy="6858000"/>
          </a:xfrm>
          <a:prstGeom prst="rect">
            <a:avLst/>
          </a:prstGeom>
        </p:spPr>
      </p:pic>
    </p:spTree>
    <p:extLst>
      <p:ext uri="{BB962C8B-B14F-4D97-AF65-F5344CB8AC3E}">
        <p14:creationId xmlns:p14="http://schemas.microsoft.com/office/powerpoint/2010/main" val="3698460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4AF-4A9D-449D-A55C-9F28414E0CD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CD295D-E652-4F71-8EF2-B774C93606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0D4D154-A6A3-44FD-9541-00C45920DB53}"/>
              </a:ext>
            </a:extLst>
          </p:cNvPr>
          <p:cNvPicPr>
            <a:picLocks noChangeAspect="1"/>
          </p:cNvPicPr>
          <p:nvPr/>
        </p:nvPicPr>
        <p:blipFill>
          <a:blip r:embed="rId2"/>
          <a:stretch>
            <a:fillRect/>
          </a:stretch>
        </p:blipFill>
        <p:spPr>
          <a:xfrm>
            <a:off x="3024320" y="0"/>
            <a:ext cx="4807349" cy="6858000"/>
          </a:xfrm>
          <a:prstGeom prst="rect">
            <a:avLst/>
          </a:prstGeom>
        </p:spPr>
      </p:pic>
    </p:spTree>
    <p:extLst>
      <p:ext uri="{BB962C8B-B14F-4D97-AF65-F5344CB8AC3E}">
        <p14:creationId xmlns:p14="http://schemas.microsoft.com/office/powerpoint/2010/main" val="307249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21029-7604-469A-9EA0-09D464704B2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A69117-0A66-44DC-BB93-E623DCE134B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3874999-41ED-428A-B9D5-7D7FD16E41E9}"/>
              </a:ext>
            </a:extLst>
          </p:cNvPr>
          <p:cNvPicPr>
            <a:picLocks noChangeAspect="1"/>
          </p:cNvPicPr>
          <p:nvPr/>
        </p:nvPicPr>
        <p:blipFill>
          <a:blip r:embed="rId2"/>
          <a:stretch>
            <a:fillRect/>
          </a:stretch>
        </p:blipFill>
        <p:spPr>
          <a:xfrm>
            <a:off x="607712" y="50147"/>
            <a:ext cx="12003631" cy="6854395"/>
          </a:xfrm>
          <a:prstGeom prst="rect">
            <a:avLst/>
          </a:prstGeom>
        </p:spPr>
      </p:pic>
    </p:spTree>
    <p:extLst>
      <p:ext uri="{BB962C8B-B14F-4D97-AF65-F5344CB8AC3E}">
        <p14:creationId xmlns:p14="http://schemas.microsoft.com/office/powerpoint/2010/main" val="785308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AAA54-3AB9-4A32-AD02-B37FF211FF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BB6A8C9-1DFC-4706-9A40-8DEEEEEC425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6170C9-E2A1-49DD-9CB1-8C68E6249D73}"/>
              </a:ext>
            </a:extLst>
          </p:cNvPr>
          <p:cNvPicPr>
            <a:picLocks noChangeAspect="1"/>
          </p:cNvPicPr>
          <p:nvPr/>
        </p:nvPicPr>
        <p:blipFill>
          <a:blip r:embed="rId2"/>
          <a:stretch>
            <a:fillRect/>
          </a:stretch>
        </p:blipFill>
        <p:spPr>
          <a:xfrm>
            <a:off x="90400" y="760529"/>
            <a:ext cx="9701140" cy="5481483"/>
          </a:xfrm>
          <a:prstGeom prst="rect">
            <a:avLst/>
          </a:prstGeom>
        </p:spPr>
      </p:pic>
    </p:spTree>
    <p:extLst>
      <p:ext uri="{BB962C8B-B14F-4D97-AF65-F5344CB8AC3E}">
        <p14:creationId xmlns:p14="http://schemas.microsoft.com/office/powerpoint/2010/main" val="1966285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40FE6-8E6F-495D-9139-E441719528C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9CC67E-31B8-4E6F-882E-5908B25D24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43E87BF-85D9-460E-B7EF-EE6C1B3F078A}"/>
              </a:ext>
            </a:extLst>
          </p:cNvPr>
          <p:cNvPicPr>
            <a:picLocks noChangeAspect="1"/>
          </p:cNvPicPr>
          <p:nvPr/>
        </p:nvPicPr>
        <p:blipFill>
          <a:blip r:embed="rId2"/>
          <a:stretch>
            <a:fillRect/>
          </a:stretch>
        </p:blipFill>
        <p:spPr>
          <a:xfrm>
            <a:off x="142068" y="1575858"/>
            <a:ext cx="9472822" cy="5282142"/>
          </a:xfrm>
          <a:prstGeom prst="rect">
            <a:avLst/>
          </a:prstGeom>
        </p:spPr>
      </p:pic>
    </p:spTree>
    <p:extLst>
      <p:ext uri="{BB962C8B-B14F-4D97-AF65-F5344CB8AC3E}">
        <p14:creationId xmlns:p14="http://schemas.microsoft.com/office/powerpoint/2010/main" val="544478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8608D-1A98-405E-BDCC-5442A873DD3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5D45D8-F8F9-403E-8166-5EE20DA8C81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CBE5771-A22B-45E8-BBF2-A8F86C5D1709}"/>
              </a:ext>
            </a:extLst>
          </p:cNvPr>
          <p:cNvPicPr>
            <a:picLocks noChangeAspect="1"/>
          </p:cNvPicPr>
          <p:nvPr/>
        </p:nvPicPr>
        <p:blipFill>
          <a:blip r:embed="rId2"/>
          <a:stretch>
            <a:fillRect/>
          </a:stretch>
        </p:blipFill>
        <p:spPr>
          <a:xfrm>
            <a:off x="85448" y="1248402"/>
            <a:ext cx="9770395" cy="5448072"/>
          </a:xfrm>
          <a:prstGeom prst="rect">
            <a:avLst/>
          </a:prstGeom>
        </p:spPr>
      </p:pic>
    </p:spTree>
    <p:extLst>
      <p:ext uri="{BB962C8B-B14F-4D97-AF65-F5344CB8AC3E}">
        <p14:creationId xmlns:p14="http://schemas.microsoft.com/office/powerpoint/2010/main" val="2147146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8A3F6-64C2-409E-AE22-E4DE781D2E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49E890-5D99-4DA4-9D3A-1252BE8309F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83930B7-28E1-4921-A3FB-525414E5E3B7}"/>
              </a:ext>
            </a:extLst>
          </p:cNvPr>
          <p:cNvPicPr>
            <a:picLocks noChangeAspect="1"/>
          </p:cNvPicPr>
          <p:nvPr/>
        </p:nvPicPr>
        <p:blipFill>
          <a:blip r:embed="rId2"/>
          <a:stretch>
            <a:fillRect/>
          </a:stretch>
        </p:blipFill>
        <p:spPr>
          <a:xfrm>
            <a:off x="0" y="985023"/>
            <a:ext cx="9971925" cy="5738829"/>
          </a:xfrm>
          <a:prstGeom prst="rect">
            <a:avLst/>
          </a:prstGeom>
        </p:spPr>
      </p:pic>
    </p:spTree>
    <p:extLst>
      <p:ext uri="{BB962C8B-B14F-4D97-AF65-F5344CB8AC3E}">
        <p14:creationId xmlns:p14="http://schemas.microsoft.com/office/powerpoint/2010/main" val="209932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E5D0-3C32-48A1-B365-3018059784DA}"/>
              </a:ext>
            </a:extLst>
          </p:cNvPr>
          <p:cNvSpPr>
            <a:spLocks noGrp="1"/>
          </p:cNvSpPr>
          <p:nvPr>
            <p:ph type="title"/>
          </p:nvPr>
        </p:nvSpPr>
        <p:spPr>
          <a:xfrm>
            <a:off x="838200" y="2952683"/>
            <a:ext cx="10515600" cy="1325563"/>
          </a:xfrm>
        </p:spPr>
        <p:txBody>
          <a:bodyPr>
            <a:normAutofit fontScale="90000"/>
          </a:bodyPr>
          <a:lstStyle/>
          <a:p>
            <a:pPr algn="ctr"/>
            <a:r>
              <a:rPr lang="en-US"/>
              <a:t>GAVILAN’S FY20 </a:t>
            </a:r>
            <a:br>
              <a:rPr lang="en-US"/>
            </a:br>
            <a:r>
              <a:rPr lang="en-US"/>
              <a:t>GENERAL FUND PROJECTIONS</a:t>
            </a:r>
            <a:br>
              <a:rPr lang="en-US"/>
            </a:br>
            <a:r>
              <a:rPr lang="en-US"/>
              <a:t>(This Year)</a:t>
            </a:r>
          </a:p>
        </p:txBody>
      </p:sp>
    </p:spTree>
    <p:extLst>
      <p:ext uri="{BB962C8B-B14F-4D97-AF65-F5344CB8AC3E}">
        <p14:creationId xmlns:p14="http://schemas.microsoft.com/office/powerpoint/2010/main" val="2178729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5DF15-2866-4F14-9CC3-7A2AE4B21C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4C56C0A-5C88-4433-88D5-AF6E274AF4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8880A39-C493-4F91-955E-BCB3CEA9B7D6}"/>
              </a:ext>
            </a:extLst>
          </p:cNvPr>
          <p:cNvPicPr>
            <a:picLocks noChangeAspect="1"/>
          </p:cNvPicPr>
          <p:nvPr/>
        </p:nvPicPr>
        <p:blipFill>
          <a:blip r:embed="rId2"/>
          <a:stretch>
            <a:fillRect/>
          </a:stretch>
        </p:blipFill>
        <p:spPr>
          <a:xfrm>
            <a:off x="0" y="1148184"/>
            <a:ext cx="9888661" cy="5668749"/>
          </a:xfrm>
          <a:prstGeom prst="rect">
            <a:avLst/>
          </a:prstGeom>
        </p:spPr>
      </p:pic>
    </p:spTree>
    <p:extLst>
      <p:ext uri="{BB962C8B-B14F-4D97-AF65-F5344CB8AC3E}">
        <p14:creationId xmlns:p14="http://schemas.microsoft.com/office/powerpoint/2010/main" val="163308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6B2B-5BC5-4820-B629-84E623404411}"/>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D776EF16-54E6-4137-84A2-1D31C284D0E1}"/>
              </a:ext>
            </a:extLst>
          </p:cNvPr>
          <p:cNvSpPr>
            <a:spLocks noGrp="1"/>
          </p:cNvSpPr>
          <p:nvPr>
            <p:ph idx="1"/>
          </p:nvPr>
        </p:nvSpPr>
        <p:spPr>
          <a:xfrm>
            <a:off x="10049068" y="2733869"/>
            <a:ext cx="2142931" cy="3443093"/>
          </a:xfrm>
        </p:spPr>
        <p:txBody>
          <a:bodyPr>
            <a:normAutofit/>
          </a:bodyPr>
          <a:lstStyle/>
          <a:p>
            <a:r>
              <a:rPr lang="en-US" sz="1500"/>
              <a:t>After Board Adoption Of Tentative Budget 6/9/20</a:t>
            </a:r>
          </a:p>
          <a:p>
            <a:r>
              <a:rPr lang="en-US" sz="1500"/>
              <a:t>Post Phase 1</a:t>
            </a:r>
          </a:p>
        </p:txBody>
      </p:sp>
      <p:pic>
        <p:nvPicPr>
          <p:cNvPr id="4" name="Picture 3">
            <a:extLst>
              <a:ext uri="{FF2B5EF4-FFF2-40B4-BE49-F238E27FC236}">
                <a16:creationId xmlns:a16="http://schemas.microsoft.com/office/drawing/2014/main" id="{F236EAC9-010F-4788-BC8E-45130D5E6B3F}"/>
              </a:ext>
            </a:extLst>
          </p:cNvPr>
          <p:cNvPicPr>
            <a:picLocks noChangeAspect="1"/>
          </p:cNvPicPr>
          <p:nvPr/>
        </p:nvPicPr>
        <p:blipFill>
          <a:blip r:embed="rId2"/>
          <a:stretch>
            <a:fillRect/>
          </a:stretch>
        </p:blipFill>
        <p:spPr>
          <a:xfrm>
            <a:off x="0" y="81074"/>
            <a:ext cx="9843796" cy="6552992"/>
          </a:xfrm>
          <a:prstGeom prst="rect">
            <a:avLst/>
          </a:prstGeom>
        </p:spPr>
      </p:pic>
      <p:sp>
        <p:nvSpPr>
          <p:cNvPr id="5" name="Rectangle 4">
            <a:extLst>
              <a:ext uri="{FF2B5EF4-FFF2-40B4-BE49-F238E27FC236}">
                <a16:creationId xmlns:a16="http://schemas.microsoft.com/office/drawing/2014/main" id="{624F11A9-13B2-4974-B2F0-7A6340F4E851}"/>
              </a:ext>
            </a:extLst>
          </p:cNvPr>
          <p:cNvSpPr/>
          <p:nvPr/>
        </p:nvSpPr>
        <p:spPr>
          <a:xfrm>
            <a:off x="5890801" y="40537"/>
            <a:ext cx="2052734" cy="67769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23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BD975-21FA-4C0C-9528-89C5E7829C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2A83CA-9AA5-4455-9858-2BFA90AD79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A1D7F0-109A-4BE1-B65B-03055A4D9C2E}"/>
              </a:ext>
            </a:extLst>
          </p:cNvPr>
          <p:cNvPicPr>
            <a:picLocks noChangeAspect="1"/>
          </p:cNvPicPr>
          <p:nvPr/>
        </p:nvPicPr>
        <p:blipFill>
          <a:blip r:embed="rId2"/>
          <a:stretch>
            <a:fillRect/>
          </a:stretch>
        </p:blipFill>
        <p:spPr>
          <a:xfrm>
            <a:off x="52215" y="486307"/>
            <a:ext cx="9553676" cy="6006568"/>
          </a:xfrm>
          <a:prstGeom prst="rect">
            <a:avLst/>
          </a:prstGeom>
        </p:spPr>
      </p:pic>
    </p:spTree>
    <p:extLst>
      <p:ext uri="{BB962C8B-B14F-4D97-AF65-F5344CB8AC3E}">
        <p14:creationId xmlns:p14="http://schemas.microsoft.com/office/powerpoint/2010/main" val="22439770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8FD1C-F6E1-4B77-9C7A-75DD735D63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C8FC62-D6C5-4351-B7D3-F938C03B808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3710046-E510-494C-BB5F-56E9E62B19AA}"/>
              </a:ext>
            </a:extLst>
          </p:cNvPr>
          <p:cNvPicPr>
            <a:picLocks noChangeAspect="1"/>
          </p:cNvPicPr>
          <p:nvPr/>
        </p:nvPicPr>
        <p:blipFill>
          <a:blip r:embed="rId2"/>
          <a:stretch>
            <a:fillRect/>
          </a:stretch>
        </p:blipFill>
        <p:spPr>
          <a:xfrm>
            <a:off x="190213" y="365700"/>
            <a:ext cx="9604493" cy="6127175"/>
          </a:xfrm>
          <a:prstGeom prst="rect">
            <a:avLst/>
          </a:prstGeom>
        </p:spPr>
      </p:pic>
    </p:spTree>
    <p:extLst>
      <p:ext uri="{BB962C8B-B14F-4D97-AF65-F5344CB8AC3E}">
        <p14:creationId xmlns:p14="http://schemas.microsoft.com/office/powerpoint/2010/main" val="264128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A6B2B-5BC5-4820-B629-84E623404411}"/>
              </a:ext>
            </a:extLst>
          </p:cNvPr>
          <p:cNvSpPr>
            <a:spLocks noGrp="1"/>
          </p:cNvSpPr>
          <p:nvPr>
            <p:ph type="title"/>
          </p:nvPr>
        </p:nvSpPr>
        <p:spPr/>
        <p:txBody>
          <a:bodyPr/>
          <a:lstStyle/>
          <a:p>
            <a:endParaRPr lang="en-US"/>
          </a:p>
        </p:txBody>
      </p:sp>
      <p:sp>
        <p:nvSpPr>
          <p:cNvPr id="7" name="Content Placeholder 6">
            <a:extLst>
              <a:ext uri="{FF2B5EF4-FFF2-40B4-BE49-F238E27FC236}">
                <a16:creationId xmlns:a16="http://schemas.microsoft.com/office/drawing/2014/main" id="{D776EF16-54E6-4137-84A2-1D31C284D0E1}"/>
              </a:ext>
            </a:extLst>
          </p:cNvPr>
          <p:cNvSpPr>
            <a:spLocks noGrp="1"/>
          </p:cNvSpPr>
          <p:nvPr>
            <p:ph idx="1"/>
          </p:nvPr>
        </p:nvSpPr>
        <p:spPr>
          <a:xfrm>
            <a:off x="10049068" y="2733869"/>
            <a:ext cx="2142931" cy="3443093"/>
          </a:xfrm>
        </p:spPr>
        <p:txBody>
          <a:bodyPr>
            <a:normAutofit/>
          </a:bodyPr>
          <a:lstStyle/>
          <a:p>
            <a:r>
              <a:rPr lang="en-US" sz="1500"/>
              <a:t>Prior to 7/6/2020</a:t>
            </a:r>
          </a:p>
          <a:p>
            <a:r>
              <a:rPr lang="en-US" sz="1500"/>
              <a:t>After Board Adoption Of Tentative Budget 6/9/20</a:t>
            </a:r>
          </a:p>
          <a:p>
            <a:r>
              <a:rPr lang="en-US" sz="1500"/>
              <a:t>Post Phase 1</a:t>
            </a:r>
          </a:p>
        </p:txBody>
      </p:sp>
      <p:pic>
        <p:nvPicPr>
          <p:cNvPr id="4" name="Picture 3">
            <a:extLst>
              <a:ext uri="{FF2B5EF4-FFF2-40B4-BE49-F238E27FC236}">
                <a16:creationId xmlns:a16="http://schemas.microsoft.com/office/drawing/2014/main" id="{F236EAC9-010F-4788-BC8E-45130D5E6B3F}"/>
              </a:ext>
            </a:extLst>
          </p:cNvPr>
          <p:cNvPicPr>
            <a:picLocks noChangeAspect="1"/>
          </p:cNvPicPr>
          <p:nvPr/>
        </p:nvPicPr>
        <p:blipFill>
          <a:blip r:embed="rId2"/>
          <a:stretch>
            <a:fillRect/>
          </a:stretch>
        </p:blipFill>
        <p:spPr>
          <a:xfrm>
            <a:off x="0" y="81074"/>
            <a:ext cx="9843796" cy="6552992"/>
          </a:xfrm>
          <a:prstGeom prst="rect">
            <a:avLst/>
          </a:prstGeom>
        </p:spPr>
      </p:pic>
      <p:sp>
        <p:nvSpPr>
          <p:cNvPr id="8" name="Rectangle 7">
            <a:extLst>
              <a:ext uri="{FF2B5EF4-FFF2-40B4-BE49-F238E27FC236}">
                <a16:creationId xmlns:a16="http://schemas.microsoft.com/office/drawing/2014/main" id="{341C48F0-980F-47B4-93E2-CE1211C31880}"/>
              </a:ext>
            </a:extLst>
          </p:cNvPr>
          <p:cNvSpPr/>
          <p:nvPr/>
        </p:nvSpPr>
        <p:spPr>
          <a:xfrm>
            <a:off x="6859389" y="81074"/>
            <a:ext cx="2052734" cy="67769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161A20-058D-43C8-AB5F-C8BF62E44D54}"/>
              </a:ext>
            </a:extLst>
          </p:cNvPr>
          <p:cNvSpPr/>
          <p:nvPr/>
        </p:nvSpPr>
        <p:spPr>
          <a:xfrm>
            <a:off x="8925560" y="81074"/>
            <a:ext cx="918236" cy="677692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242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F0B0-C77D-47D6-B133-6EF9CCE56D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6D51AF2-C307-4E3F-BBF8-24BC12BEAEB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476F004-C294-4714-A0BF-43D6AB3E1F53}"/>
              </a:ext>
            </a:extLst>
          </p:cNvPr>
          <p:cNvPicPr>
            <a:picLocks noChangeAspect="1"/>
          </p:cNvPicPr>
          <p:nvPr/>
        </p:nvPicPr>
        <p:blipFill>
          <a:blip r:embed="rId2"/>
          <a:stretch>
            <a:fillRect/>
          </a:stretch>
        </p:blipFill>
        <p:spPr>
          <a:xfrm>
            <a:off x="120460" y="0"/>
            <a:ext cx="11959431" cy="6858000"/>
          </a:xfrm>
          <a:prstGeom prst="rect">
            <a:avLst/>
          </a:prstGeom>
        </p:spPr>
      </p:pic>
    </p:spTree>
    <p:extLst>
      <p:ext uri="{BB962C8B-B14F-4D97-AF65-F5344CB8AC3E}">
        <p14:creationId xmlns:p14="http://schemas.microsoft.com/office/powerpoint/2010/main" val="1161414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4F538-645A-4797-960E-4F7C518D71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35B5C6-2E8C-4C15-BE44-23B32499C3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D57BE53-2EC7-4005-864C-4CA3BB88450C}"/>
              </a:ext>
            </a:extLst>
          </p:cNvPr>
          <p:cNvPicPr>
            <a:picLocks noChangeAspect="1"/>
          </p:cNvPicPr>
          <p:nvPr/>
        </p:nvPicPr>
        <p:blipFill>
          <a:blip r:embed="rId2"/>
          <a:stretch>
            <a:fillRect/>
          </a:stretch>
        </p:blipFill>
        <p:spPr>
          <a:xfrm>
            <a:off x="1935774" y="0"/>
            <a:ext cx="5396563" cy="6858000"/>
          </a:xfrm>
          <a:prstGeom prst="rect">
            <a:avLst/>
          </a:prstGeom>
        </p:spPr>
      </p:pic>
    </p:spTree>
    <p:extLst>
      <p:ext uri="{BB962C8B-B14F-4D97-AF65-F5344CB8AC3E}">
        <p14:creationId xmlns:p14="http://schemas.microsoft.com/office/powerpoint/2010/main" val="258872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4DD41-DED3-4A3C-BBE3-5F1EC868152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35BBBE-0357-4E67-BDF0-C0D4699DD05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CF2898F-A168-4CC5-9394-C13043D27572}"/>
              </a:ext>
            </a:extLst>
          </p:cNvPr>
          <p:cNvPicPr>
            <a:picLocks noChangeAspect="1"/>
          </p:cNvPicPr>
          <p:nvPr/>
        </p:nvPicPr>
        <p:blipFill>
          <a:blip r:embed="rId2"/>
          <a:stretch>
            <a:fillRect/>
          </a:stretch>
        </p:blipFill>
        <p:spPr>
          <a:xfrm>
            <a:off x="127172" y="681037"/>
            <a:ext cx="9586832" cy="5978250"/>
          </a:xfrm>
          <a:prstGeom prst="rect">
            <a:avLst/>
          </a:prstGeom>
        </p:spPr>
      </p:pic>
    </p:spTree>
    <p:extLst>
      <p:ext uri="{BB962C8B-B14F-4D97-AF65-F5344CB8AC3E}">
        <p14:creationId xmlns:p14="http://schemas.microsoft.com/office/powerpoint/2010/main" val="4004302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A5D1-6D30-487A-8BC4-9213F297A8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E1E63-BE58-4980-B528-51C57094A62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69FD6D-43BE-4A8A-A6DF-656CCCD24944}"/>
              </a:ext>
            </a:extLst>
          </p:cNvPr>
          <p:cNvPicPr>
            <a:picLocks noChangeAspect="1"/>
          </p:cNvPicPr>
          <p:nvPr/>
        </p:nvPicPr>
        <p:blipFill>
          <a:blip r:embed="rId2"/>
          <a:stretch>
            <a:fillRect/>
          </a:stretch>
        </p:blipFill>
        <p:spPr>
          <a:xfrm>
            <a:off x="164241" y="365125"/>
            <a:ext cx="9467560" cy="5962135"/>
          </a:xfrm>
          <a:prstGeom prst="rect">
            <a:avLst/>
          </a:prstGeom>
        </p:spPr>
      </p:pic>
    </p:spTree>
    <p:extLst>
      <p:ext uri="{BB962C8B-B14F-4D97-AF65-F5344CB8AC3E}">
        <p14:creationId xmlns:p14="http://schemas.microsoft.com/office/powerpoint/2010/main" val="999083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76E24-5A5C-41D4-8BCB-E31A956604C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14C7B9-7140-41DF-A4AD-B82E63A581E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26EF72-CD31-4A53-B5BC-258B17C961AF}"/>
              </a:ext>
            </a:extLst>
          </p:cNvPr>
          <p:cNvPicPr>
            <a:picLocks noChangeAspect="1"/>
          </p:cNvPicPr>
          <p:nvPr/>
        </p:nvPicPr>
        <p:blipFill>
          <a:blip r:embed="rId2"/>
          <a:stretch>
            <a:fillRect/>
          </a:stretch>
        </p:blipFill>
        <p:spPr>
          <a:xfrm>
            <a:off x="0" y="-1"/>
            <a:ext cx="9873015" cy="6176963"/>
          </a:xfrm>
          <a:prstGeom prst="rect">
            <a:avLst/>
          </a:prstGeom>
        </p:spPr>
      </p:pic>
    </p:spTree>
    <p:extLst>
      <p:ext uri="{BB962C8B-B14F-4D97-AF65-F5344CB8AC3E}">
        <p14:creationId xmlns:p14="http://schemas.microsoft.com/office/powerpoint/2010/main" val="124509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C302-BCF3-497C-830B-326F2832AD53}"/>
              </a:ext>
            </a:extLst>
          </p:cNvPr>
          <p:cNvSpPr>
            <a:spLocks noGrp="1"/>
          </p:cNvSpPr>
          <p:nvPr>
            <p:ph type="title"/>
          </p:nvPr>
        </p:nvSpPr>
        <p:spPr/>
        <p:txBody>
          <a:bodyPr/>
          <a:lstStyle/>
          <a:p>
            <a:r>
              <a:rPr lang="en-US" dirty="0"/>
              <a:t>YEAR-END CLOSE FY20</a:t>
            </a:r>
          </a:p>
        </p:txBody>
      </p:sp>
      <p:sp>
        <p:nvSpPr>
          <p:cNvPr id="5" name="Content Placeholder 4">
            <a:extLst>
              <a:ext uri="{FF2B5EF4-FFF2-40B4-BE49-F238E27FC236}">
                <a16:creationId xmlns:a16="http://schemas.microsoft.com/office/drawing/2014/main" id="{2CFC2E9F-6817-4FE8-99E0-142BC6B17206}"/>
              </a:ext>
            </a:extLst>
          </p:cNvPr>
          <p:cNvSpPr>
            <a:spLocks noGrp="1"/>
          </p:cNvSpPr>
          <p:nvPr>
            <p:ph idx="1"/>
          </p:nvPr>
        </p:nvSpPr>
        <p:spPr/>
        <p:txBody>
          <a:bodyPr/>
          <a:lstStyle/>
          <a:p>
            <a:r>
              <a:rPr lang="en-US" dirty="0"/>
              <a:t>Still in progress: </a:t>
            </a:r>
          </a:p>
          <a:p>
            <a:pPr lvl="1"/>
            <a:r>
              <a:rPr lang="en-US" dirty="0"/>
              <a:t>Month End Close</a:t>
            </a:r>
          </a:p>
          <a:p>
            <a:pPr lvl="1"/>
            <a:r>
              <a:rPr lang="en-US" dirty="0"/>
              <a:t>Year End Close</a:t>
            </a:r>
          </a:p>
          <a:p>
            <a:pPr lvl="1"/>
            <a:r>
              <a:rPr lang="en-US" dirty="0"/>
              <a:t>Position Control </a:t>
            </a:r>
          </a:p>
          <a:p>
            <a:pPr lvl="1"/>
            <a:r>
              <a:rPr lang="en-US" dirty="0"/>
              <a:t>Begin Tentative Budget Development Process Day On After Final/Adopted Budget</a:t>
            </a:r>
          </a:p>
          <a:p>
            <a:r>
              <a:rPr lang="en-US" dirty="0"/>
              <a:t>Monthly Projections </a:t>
            </a:r>
          </a:p>
          <a:p>
            <a:pPr lvl="1"/>
            <a:r>
              <a:rPr lang="en-US" dirty="0"/>
              <a:t>Earlier the better </a:t>
            </a:r>
          </a:p>
          <a:p>
            <a:pPr lvl="1"/>
            <a:r>
              <a:rPr lang="en-US" dirty="0"/>
              <a:t>Time to navigate </a:t>
            </a:r>
          </a:p>
          <a:p>
            <a:r>
              <a:rPr lang="en-US" dirty="0"/>
              <a:t>Bond Ratings </a:t>
            </a:r>
          </a:p>
        </p:txBody>
      </p:sp>
    </p:spTree>
    <p:extLst>
      <p:ext uri="{BB962C8B-B14F-4D97-AF65-F5344CB8AC3E}">
        <p14:creationId xmlns:p14="http://schemas.microsoft.com/office/powerpoint/2010/main" val="2089084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7AC7-71E3-4D31-AD38-DC9594B350B5}"/>
              </a:ext>
            </a:extLst>
          </p:cNvPr>
          <p:cNvSpPr>
            <a:spLocks noGrp="1"/>
          </p:cNvSpPr>
          <p:nvPr>
            <p:ph type="title"/>
          </p:nvPr>
        </p:nvSpPr>
        <p:spPr/>
        <p:txBody>
          <a:bodyPr/>
          <a:lstStyle/>
          <a:p>
            <a:r>
              <a:rPr lang="en-US"/>
              <a:t>Apportionments -</a:t>
            </a:r>
            <a:br>
              <a:rPr lang="en-US"/>
            </a:br>
            <a:endParaRPr lang="en-US"/>
          </a:p>
        </p:txBody>
      </p:sp>
      <p:sp>
        <p:nvSpPr>
          <p:cNvPr id="3" name="Content Placeholder 2">
            <a:extLst>
              <a:ext uri="{FF2B5EF4-FFF2-40B4-BE49-F238E27FC236}">
                <a16:creationId xmlns:a16="http://schemas.microsoft.com/office/drawing/2014/main" id="{1C01B5E1-0661-46D2-8CB0-98735F2054CC}"/>
              </a:ext>
            </a:extLst>
          </p:cNvPr>
          <p:cNvSpPr>
            <a:spLocks noGrp="1"/>
          </p:cNvSpPr>
          <p:nvPr>
            <p:ph idx="1"/>
          </p:nvPr>
        </p:nvSpPr>
        <p:spPr/>
        <p:txBody>
          <a:bodyPr/>
          <a:lstStyle/>
          <a:p>
            <a:pPr lvl="0"/>
            <a:r>
              <a:rPr lang="en-US"/>
              <a:t>Rejects the May Revision proposal to cut apportionment funding.</a:t>
            </a:r>
          </a:p>
          <a:p>
            <a:pPr lvl="0"/>
            <a:r>
              <a:rPr lang="en-US"/>
              <a:t>Approves the May Revision proposal to extend minimum revenue provisions (hold harmless) under the Student Centered Funding Formula by an additional two years.</a:t>
            </a:r>
          </a:p>
          <a:p>
            <a:endParaRPr lang="en-US"/>
          </a:p>
        </p:txBody>
      </p:sp>
    </p:spTree>
    <p:extLst>
      <p:ext uri="{BB962C8B-B14F-4D97-AF65-F5344CB8AC3E}">
        <p14:creationId xmlns:p14="http://schemas.microsoft.com/office/powerpoint/2010/main" val="4359537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C8E4-918A-46CE-BE3F-3BBACB0681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D9C2E9-5EFF-466A-8591-1920241A7F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2313461-FD1D-4036-BD53-F2EC8A1640B2}"/>
              </a:ext>
            </a:extLst>
          </p:cNvPr>
          <p:cNvPicPr>
            <a:picLocks noChangeAspect="1"/>
          </p:cNvPicPr>
          <p:nvPr/>
        </p:nvPicPr>
        <p:blipFill>
          <a:blip r:embed="rId2"/>
          <a:stretch>
            <a:fillRect/>
          </a:stretch>
        </p:blipFill>
        <p:spPr>
          <a:xfrm>
            <a:off x="0" y="315912"/>
            <a:ext cx="9840751" cy="6176963"/>
          </a:xfrm>
          <a:prstGeom prst="rect">
            <a:avLst/>
          </a:prstGeom>
        </p:spPr>
      </p:pic>
    </p:spTree>
    <p:extLst>
      <p:ext uri="{BB962C8B-B14F-4D97-AF65-F5344CB8AC3E}">
        <p14:creationId xmlns:p14="http://schemas.microsoft.com/office/powerpoint/2010/main" val="1128391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0134-4938-4225-860E-F229F8D8ECA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042E6D1-3AB2-42EF-88A2-B70137ED3EF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3538195-A8DF-4AB7-BBA4-E8EC10969521}"/>
              </a:ext>
            </a:extLst>
          </p:cNvPr>
          <p:cNvPicPr>
            <a:picLocks noChangeAspect="1"/>
          </p:cNvPicPr>
          <p:nvPr/>
        </p:nvPicPr>
        <p:blipFill>
          <a:blip r:embed="rId2"/>
          <a:stretch>
            <a:fillRect/>
          </a:stretch>
        </p:blipFill>
        <p:spPr>
          <a:xfrm>
            <a:off x="0" y="365125"/>
            <a:ext cx="9712186" cy="6146071"/>
          </a:xfrm>
          <a:prstGeom prst="rect">
            <a:avLst/>
          </a:prstGeom>
        </p:spPr>
      </p:pic>
    </p:spTree>
    <p:extLst>
      <p:ext uri="{BB962C8B-B14F-4D97-AF65-F5344CB8AC3E}">
        <p14:creationId xmlns:p14="http://schemas.microsoft.com/office/powerpoint/2010/main" val="299601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1327A-62F6-4A9F-BA4C-B353725445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8CCBB2-4071-47AA-B0FE-7FBD2B107E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BDE5FF9-DD4A-4B18-A1BA-17E7EA8DD476}"/>
              </a:ext>
            </a:extLst>
          </p:cNvPr>
          <p:cNvPicPr>
            <a:picLocks noChangeAspect="1"/>
          </p:cNvPicPr>
          <p:nvPr/>
        </p:nvPicPr>
        <p:blipFill>
          <a:blip r:embed="rId2"/>
          <a:stretch>
            <a:fillRect/>
          </a:stretch>
        </p:blipFill>
        <p:spPr>
          <a:xfrm>
            <a:off x="0" y="365125"/>
            <a:ext cx="9492832" cy="5968314"/>
          </a:xfrm>
          <a:prstGeom prst="rect">
            <a:avLst/>
          </a:prstGeom>
        </p:spPr>
      </p:pic>
    </p:spTree>
    <p:extLst>
      <p:ext uri="{BB962C8B-B14F-4D97-AF65-F5344CB8AC3E}">
        <p14:creationId xmlns:p14="http://schemas.microsoft.com/office/powerpoint/2010/main" val="2852142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104B-5FA5-40AF-A25E-D3BAA413FD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0F60C7-FE50-4E39-8B17-DA4C9D1EE6F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F77E782-4FD1-4606-85ED-BD939F61EFD0}"/>
              </a:ext>
            </a:extLst>
          </p:cNvPr>
          <p:cNvPicPr>
            <a:picLocks noChangeAspect="1"/>
          </p:cNvPicPr>
          <p:nvPr/>
        </p:nvPicPr>
        <p:blipFill>
          <a:blip r:embed="rId2"/>
          <a:stretch>
            <a:fillRect/>
          </a:stretch>
        </p:blipFill>
        <p:spPr>
          <a:xfrm>
            <a:off x="0" y="319860"/>
            <a:ext cx="9392559" cy="5857103"/>
          </a:xfrm>
          <a:prstGeom prst="rect">
            <a:avLst/>
          </a:prstGeom>
        </p:spPr>
      </p:pic>
    </p:spTree>
    <p:extLst>
      <p:ext uri="{BB962C8B-B14F-4D97-AF65-F5344CB8AC3E}">
        <p14:creationId xmlns:p14="http://schemas.microsoft.com/office/powerpoint/2010/main" val="1846525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1CCD4-EFCC-4FC3-BB98-8D1340C669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4C9797-04E6-4070-BFB2-DC30B67628A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B436808-883E-4315-A736-51D87C8E922B}"/>
              </a:ext>
            </a:extLst>
          </p:cNvPr>
          <p:cNvPicPr>
            <a:picLocks noChangeAspect="1"/>
          </p:cNvPicPr>
          <p:nvPr/>
        </p:nvPicPr>
        <p:blipFill>
          <a:blip r:embed="rId2"/>
          <a:stretch>
            <a:fillRect/>
          </a:stretch>
        </p:blipFill>
        <p:spPr>
          <a:xfrm>
            <a:off x="0" y="438064"/>
            <a:ext cx="9693662" cy="6054811"/>
          </a:xfrm>
          <a:prstGeom prst="rect">
            <a:avLst/>
          </a:prstGeom>
        </p:spPr>
      </p:pic>
    </p:spTree>
    <p:extLst>
      <p:ext uri="{BB962C8B-B14F-4D97-AF65-F5344CB8AC3E}">
        <p14:creationId xmlns:p14="http://schemas.microsoft.com/office/powerpoint/2010/main" val="1922354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76C57-794B-4517-A033-B13B271329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ECD9BDA-8C2A-4295-BB13-EB71108ECA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8505A3-9C4D-4DFE-8642-0B2AEE901E39}"/>
              </a:ext>
            </a:extLst>
          </p:cNvPr>
          <p:cNvPicPr>
            <a:picLocks noChangeAspect="1"/>
          </p:cNvPicPr>
          <p:nvPr/>
        </p:nvPicPr>
        <p:blipFill>
          <a:blip r:embed="rId2"/>
          <a:stretch>
            <a:fillRect/>
          </a:stretch>
        </p:blipFill>
        <p:spPr>
          <a:xfrm>
            <a:off x="0" y="365125"/>
            <a:ext cx="9606773" cy="6030097"/>
          </a:xfrm>
          <a:prstGeom prst="rect">
            <a:avLst/>
          </a:prstGeom>
        </p:spPr>
      </p:pic>
    </p:spTree>
    <p:extLst>
      <p:ext uri="{BB962C8B-B14F-4D97-AF65-F5344CB8AC3E}">
        <p14:creationId xmlns:p14="http://schemas.microsoft.com/office/powerpoint/2010/main" val="13868538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5D8F-D62A-445C-A7D3-B03B54959DE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0BF7DE-679A-4DDD-965E-8C70F192BCB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5B42558-4219-4766-A140-4088B280A8E7}"/>
              </a:ext>
            </a:extLst>
          </p:cNvPr>
          <p:cNvPicPr>
            <a:picLocks noChangeAspect="1"/>
          </p:cNvPicPr>
          <p:nvPr/>
        </p:nvPicPr>
        <p:blipFill>
          <a:blip r:embed="rId2"/>
          <a:stretch>
            <a:fillRect/>
          </a:stretch>
        </p:blipFill>
        <p:spPr>
          <a:xfrm>
            <a:off x="164242" y="365125"/>
            <a:ext cx="9729465" cy="6176963"/>
          </a:xfrm>
          <a:prstGeom prst="rect">
            <a:avLst/>
          </a:prstGeom>
        </p:spPr>
      </p:pic>
    </p:spTree>
    <p:extLst>
      <p:ext uri="{BB962C8B-B14F-4D97-AF65-F5344CB8AC3E}">
        <p14:creationId xmlns:p14="http://schemas.microsoft.com/office/powerpoint/2010/main" val="18054399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6783-2FF6-4C94-8315-F74B43CBBA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18ECE94-0449-4A12-B368-DA8BE9C57E58}"/>
              </a:ext>
            </a:extLst>
          </p:cNvPr>
          <p:cNvPicPr>
            <a:picLocks noGrp="1" noChangeAspect="1"/>
          </p:cNvPicPr>
          <p:nvPr>
            <p:ph idx="1"/>
          </p:nvPr>
        </p:nvPicPr>
        <p:blipFill>
          <a:blip r:embed="rId2"/>
          <a:stretch>
            <a:fillRect/>
          </a:stretch>
        </p:blipFill>
        <p:spPr>
          <a:xfrm>
            <a:off x="6096000" y="2570963"/>
            <a:ext cx="5944115" cy="3676207"/>
          </a:xfrm>
          <a:prstGeom prst="rect">
            <a:avLst/>
          </a:prstGeom>
        </p:spPr>
      </p:pic>
      <p:pic>
        <p:nvPicPr>
          <p:cNvPr id="4" name="Picture 3">
            <a:extLst>
              <a:ext uri="{FF2B5EF4-FFF2-40B4-BE49-F238E27FC236}">
                <a16:creationId xmlns:a16="http://schemas.microsoft.com/office/drawing/2014/main" id="{4D271693-5949-446E-8FF4-45BC820DAE23}"/>
              </a:ext>
            </a:extLst>
          </p:cNvPr>
          <p:cNvPicPr>
            <a:picLocks noChangeAspect="1"/>
          </p:cNvPicPr>
          <p:nvPr/>
        </p:nvPicPr>
        <p:blipFill>
          <a:blip r:embed="rId3"/>
          <a:stretch>
            <a:fillRect/>
          </a:stretch>
        </p:blipFill>
        <p:spPr>
          <a:xfrm>
            <a:off x="0" y="0"/>
            <a:ext cx="5944115" cy="3779848"/>
          </a:xfrm>
          <a:prstGeom prst="rect">
            <a:avLst/>
          </a:prstGeom>
        </p:spPr>
      </p:pic>
    </p:spTree>
    <p:extLst>
      <p:ext uri="{BB962C8B-B14F-4D97-AF65-F5344CB8AC3E}">
        <p14:creationId xmlns:p14="http://schemas.microsoft.com/office/powerpoint/2010/main" val="2152540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7683B-942C-4F70-9082-041DCA416F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6FD7A8-10E7-4F90-8FAD-A5EC6E6B6E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21FB1D-F0D1-45AA-B696-6E45549CCEBA}"/>
              </a:ext>
            </a:extLst>
          </p:cNvPr>
          <p:cNvPicPr>
            <a:picLocks noChangeAspect="1"/>
          </p:cNvPicPr>
          <p:nvPr/>
        </p:nvPicPr>
        <p:blipFill>
          <a:blip r:embed="rId2"/>
          <a:stretch>
            <a:fillRect/>
          </a:stretch>
        </p:blipFill>
        <p:spPr>
          <a:xfrm>
            <a:off x="65705" y="365125"/>
            <a:ext cx="9909446" cy="6331882"/>
          </a:xfrm>
          <a:prstGeom prst="rect">
            <a:avLst/>
          </a:prstGeom>
        </p:spPr>
      </p:pic>
    </p:spTree>
    <p:extLst>
      <p:ext uri="{BB962C8B-B14F-4D97-AF65-F5344CB8AC3E}">
        <p14:creationId xmlns:p14="http://schemas.microsoft.com/office/powerpoint/2010/main" val="3862419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5E5D0-3C32-48A1-B365-3018059784DA}"/>
              </a:ext>
            </a:extLst>
          </p:cNvPr>
          <p:cNvSpPr>
            <a:spLocks noGrp="1"/>
          </p:cNvSpPr>
          <p:nvPr>
            <p:ph type="title"/>
          </p:nvPr>
        </p:nvSpPr>
        <p:spPr>
          <a:xfrm>
            <a:off x="838200" y="2952683"/>
            <a:ext cx="10515600" cy="1325563"/>
          </a:xfrm>
        </p:spPr>
        <p:txBody>
          <a:bodyPr>
            <a:normAutofit fontScale="90000"/>
          </a:bodyPr>
          <a:lstStyle/>
          <a:p>
            <a:pPr algn="ctr"/>
            <a:r>
              <a:rPr lang="en-US" dirty="0"/>
              <a:t>GAVILAN’S FY21 </a:t>
            </a:r>
            <a:br>
              <a:rPr lang="en-US" dirty="0"/>
            </a:br>
            <a:r>
              <a:rPr lang="en-US" dirty="0"/>
              <a:t>BUDGET DEVELOPMENT</a:t>
            </a:r>
            <a:br>
              <a:rPr lang="en-US" dirty="0"/>
            </a:br>
            <a:r>
              <a:rPr lang="en-US" dirty="0"/>
              <a:t>(From Tentative Budget To Adopted/Final </a:t>
            </a:r>
            <a:r>
              <a:rPr lang="en-US"/>
              <a:t>Budget)</a:t>
            </a:r>
            <a:endParaRPr lang="en-US" dirty="0"/>
          </a:p>
        </p:txBody>
      </p:sp>
    </p:spTree>
    <p:extLst>
      <p:ext uri="{BB962C8B-B14F-4D97-AF65-F5344CB8AC3E}">
        <p14:creationId xmlns:p14="http://schemas.microsoft.com/office/powerpoint/2010/main" val="3896616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729EB-2F29-4F02-8199-39F4FD385BE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6410C4-3A57-46A1-B0FE-7138011A33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B5D6559-8B65-4009-9AB0-626BE51EC7D0}"/>
              </a:ext>
            </a:extLst>
          </p:cNvPr>
          <p:cNvPicPr>
            <a:picLocks noChangeAspect="1"/>
          </p:cNvPicPr>
          <p:nvPr/>
        </p:nvPicPr>
        <p:blipFill>
          <a:blip r:embed="rId2"/>
          <a:stretch>
            <a:fillRect/>
          </a:stretch>
        </p:blipFill>
        <p:spPr>
          <a:xfrm>
            <a:off x="200053" y="454135"/>
            <a:ext cx="9589205" cy="6038740"/>
          </a:xfrm>
          <a:prstGeom prst="rect">
            <a:avLst/>
          </a:prstGeom>
        </p:spPr>
      </p:pic>
    </p:spTree>
    <p:extLst>
      <p:ext uri="{BB962C8B-B14F-4D97-AF65-F5344CB8AC3E}">
        <p14:creationId xmlns:p14="http://schemas.microsoft.com/office/powerpoint/2010/main" val="1625894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45A7-C551-48C1-8A4A-F1C12442EC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C48A93F-12CF-4A4E-A916-BBCEDB702A7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F03559-0409-480C-94A4-6A8D1E93B605}"/>
              </a:ext>
            </a:extLst>
          </p:cNvPr>
          <p:cNvPicPr>
            <a:picLocks noChangeAspect="1"/>
          </p:cNvPicPr>
          <p:nvPr/>
        </p:nvPicPr>
        <p:blipFill>
          <a:blip r:embed="rId2"/>
          <a:stretch>
            <a:fillRect/>
          </a:stretch>
        </p:blipFill>
        <p:spPr>
          <a:xfrm>
            <a:off x="46740" y="381528"/>
            <a:ext cx="9720331" cy="6111347"/>
          </a:xfrm>
          <a:prstGeom prst="rect">
            <a:avLst/>
          </a:prstGeom>
        </p:spPr>
      </p:pic>
    </p:spTree>
    <p:extLst>
      <p:ext uri="{BB962C8B-B14F-4D97-AF65-F5344CB8AC3E}">
        <p14:creationId xmlns:p14="http://schemas.microsoft.com/office/powerpoint/2010/main" val="1418363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DCDDE-EAD3-42C8-BF99-B0C110E3D5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38BEB6-68BF-4346-BAAF-7428873E060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1CACCD-B02E-405D-AF2E-95038DB039BB}"/>
              </a:ext>
            </a:extLst>
          </p:cNvPr>
          <p:cNvPicPr>
            <a:picLocks noChangeAspect="1"/>
          </p:cNvPicPr>
          <p:nvPr/>
        </p:nvPicPr>
        <p:blipFill>
          <a:blip r:embed="rId2"/>
          <a:stretch>
            <a:fillRect/>
          </a:stretch>
        </p:blipFill>
        <p:spPr>
          <a:xfrm>
            <a:off x="0" y="0"/>
            <a:ext cx="5944115" cy="3773751"/>
          </a:xfrm>
          <a:prstGeom prst="rect">
            <a:avLst/>
          </a:prstGeom>
        </p:spPr>
      </p:pic>
      <p:pic>
        <p:nvPicPr>
          <p:cNvPr id="5" name="Picture 4">
            <a:extLst>
              <a:ext uri="{FF2B5EF4-FFF2-40B4-BE49-F238E27FC236}">
                <a16:creationId xmlns:a16="http://schemas.microsoft.com/office/drawing/2014/main" id="{C7BBF969-4064-4C1A-A00C-7529D70E6DA6}"/>
              </a:ext>
            </a:extLst>
          </p:cNvPr>
          <p:cNvPicPr>
            <a:picLocks noChangeAspect="1"/>
          </p:cNvPicPr>
          <p:nvPr/>
        </p:nvPicPr>
        <p:blipFill>
          <a:blip r:embed="rId3"/>
          <a:stretch>
            <a:fillRect/>
          </a:stretch>
        </p:blipFill>
        <p:spPr>
          <a:xfrm>
            <a:off x="4635165" y="1758072"/>
            <a:ext cx="5423235" cy="5056124"/>
          </a:xfrm>
          <a:prstGeom prst="rect">
            <a:avLst/>
          </a:prstGeom>
        </p:spPr>
      </p:pic>
    </p:spTree>
    <p:extLst>
      <p:ext uri="{BB962C8B-B14F-4D97-AF65-F5344CB8AC3E}">
        <p14:creationId xmlns:p14="http://schemas.microsoft.com/office/powerpoint/2010/main" val="1684091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07832-1B79-4098-8124-B9A68ED000F2}"/>
              </a:ext>
            </a:extLst>
          </p:cNvPr>
          <p:cNvSpPr>
            <a:spLocks noGrp="1"/>
          </p:cNvSpPr>
          <p:nvPr>
            <p:ph type="title"/>
          </p:nvPr>
        </p:nvSpPr>
        <p:spPr>
          <a:xfrm>
            <a:off x="230425" y="220814"/>
            <a:ext cx="10515600" cy="1325563"/>
          </a:xfrm>
        </p:spPr>
        <p:txBody>
          <a:bodyPr/>
          <a:lstStyle/>
          <a:p>
            <a:r>
              <a:rPr lang="en-US"/>
              <a:t>Why Banner/ERP Modernization? </a:t>
            </a:r>
          </a:p>
        </p:txBody>
      </p:sp>
      <p:sp>
        <p:nvSpPr>
          <p:cNvPr id="3" name="Content Placeholder 2">
            <a:extLst>
              <a:ext uri="{FF2B5EF4-FFF2-40B4-BE49-F238E27FC236}">
                <a16:creationId xmlns:a16="http://schemas.microsoft.com/office/drawing/2014/main" id="{F10D1484-95AB-4BC2-8D83-2344451A301C}"/>
              </a:ext>
            </a:extLst>
          </p:cNvPr>
          <p:cNvSpPr>
            <a:spLocks noGrp="1"/>
          </p:cNvSpPr>
          <p:nvPr>
            <p:ph idx="1"/>
          </p:nvPr>
        </p:nvSpPr>
        <p:spPr>
          <a:xfrm>
            <a:off x="230425" y="1546377"/>
            <a:ext cx="10227683" cy="5007735"/>
          </a:xfrm>
        </p:spPr>
        <p:txBody>
          <a:bodyPr/>
          <a:lstStyle/>
          <a:p>
            <a:r>
              <a:rPr lang="en-US"/>
              <a:t>Procured Banner with Measure E-&gt; Modernize in Measure X.</a:t>
            </a:r>
          </a:p>
          <a:p>
            <a:r>
              <a:rPr lang="en-US"/>
              <a:t>Data compliance with Federal Financial Aid (Oct 2020), State Reporting &amp; Federal Reporting, and District’s Financial Systems. </a:t>
            </a:r>
          </a:p>
          <a:p>
            <a:r>
              <a:rPr lang="en-US"/>
              <a:t>Current in-house servers are unsupported &amp; antiquated.</a:t>
            </a:r>
          </a:p>
          <a:p>
            <a:r>
              <a:rPr lang="en-US"/>
              <a:t>Cloud-base has business continuity &amp; protection.</a:t>
            </a:r>
          </a:p>
          <a:p>
            <a:r>
              <a:rPr lang="en-US"/>
              <a:t>Standardization of version updates (CCCCIS).</a:t>
            </a:r>
          </a:p>
          <a:p>
            <a:r>
              <a:rPr lang="en-US"/>
              <a:t>Disaster Recovery meets Standard 3(c) of ACCJC recommendation.</a:t>
            </a:r>
          </a:p>
          <a:p>
            <a:r>
              <a:rPr lang="en-US"/>
              <a:t>SIG will help with the implementation / testing. </a:t>
            </a:r>
          </a:p>
        </p:txBody>
      </p:sp>
    </p:spTree>
    <p:extLst>
      <p:ext uri="{BB962C8B-B14F-4D97-AF65-F5344CB8AC3E}">
        <p14:creationId xmlns:p14="http://schemas.microsoft.com/office/powerpoint/2010/main" val="3494603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E6BCB-E7B6-4C6C-A87E-548C332D7578}"/>
              </a:ext>
            </a:extLst>
          </p:cNvPr>
          <p:cNvSpPr>
            <a:spLocks noGrp="1"/>
          </p:cNvSpPr>
          <p:nvPr>
            <p:ph type="title"/>
          </p:nvPr>
        </p:nvSpPr>
        <p:spPr>
          <a:xfrm>
            <a:off x="274229" y="272043"/>
            <a:ext cx="10515600" cy="1058491"/>
          </a:xfrm>
        </p:spPr>
        <p:txBody>
          <a:bodyPr/>
          <a:lstStyle/>
          <a:p>
            <a:r>
              <a:rPr lang="en-US"/>
              <a:t>Implementation Costs &amp; First Year</a:t>
            </a:r>
          </a:p>
        </p:txBody>
      </p:sp>
      <p:sp>
        <p:nvSpPr>
          <p:cNvPr id="3" name="Content Placeholder 2">
            <a:extLst>
              <a:ext uri="{FF2B5EF4-FFF2-40B4-BE49-F238E27FC236}">
                <a16:creationId xmlns:a16="http://schemas.microsoft.com/office/drawing/2014/main" id="{D522BCBD-64E2-4153-A2F4-A7D8CBB1D95B}"/>
              </a:ext>
            </a:extLst>
          </p:cNvPr>
          <p:cNvSpPr>
            <a:spLocks noGrp="1"/>
          </p:cNvSpPr>
          <p:nvPr>
            <p:ph idx="1"/>
          </p:nvPr>
        </p:nvSpPr>
        <p:spPr>
          <a:xfrm>
            <a:off x="274229" y="1486147"/>
            <a:ext cx="10515600" cy="5099809"/>
          </a:xfrm>
        </p:spPr>
        <p:txBody>
          <a:bodyPr/>
          <a:lstStyle/>
          <a:p>
            <a:pPr>
              <a:buFont typeface="Wingdings" panose="05000000000000000000" pitchFamily="2" charset="2"/>
              <a:buChar char="à"/>
            </a:pPr>
            <a:r>
              <a:rPr lang="en-US"/>
              <a:t>IMPLEMENTATION YEAR: First Year: </a:t>
            </a:r>
            <a:r>
              <a:rPr lang="en-US" b="1"/>
              <a:t>$1,131,021</a:t>
            </a:r>
            <a:r>
              <a:rPr lang="en-US"/>
              <a:t>  (Measure X)</a:t>
            </a:r>
          </a:p>
          <a:p>
            <a:pPr>
              <a:buFont typeface="Wingdings" panose="05000000000000000000" pitchFamily="2" charset="2"/>
              <a:buChar char="à"/>
            </a:pPr>
            <a:endParaRPr lang="en-US">
              <a:sym typeface="Wingdings" panose="05000000000000000000" pitchFamily="2" charset="2"/>
            </a:endParaRPr>
          </a:p>
          <a:p>
            <a:pPr marL="0" indent="0">
              <a:buNone/>
            </a:pPr>
            <a:endParaRPr lang="en-US">
              <a:sym typeface="Wingdings" panose="05000000000000000000" pitchFamily="2" charset="2"/>
            </a:endParaRPr>
          </a:p>
          <a:p>
            <a:pPr>
              <a:buFont typeface="Wingdings" panose="05000000000000000000" pitchFamily="2" charset="2"/>
              <a:buChar char="à"/>
            </a:pPr>
            <a:r>
              <a:rPr lang="en-US">
                <a:sym typeface="Wingdings" panose="05000000000000000000" pitchFamily="2" charset="2"/>
              </a:rPr>
              <a:t>OPERATIONAL YEARS: Second Year &amp; onward: exercise incentive credits ($211K) towards future annual costs within the operating budget. </a:t>
            </a:r>
          </a:p>
          <a:p>
            <a:pPr marL="0" indent="0">
              <a:buNone/>
            </a:pPr>
            <a:br>
              <a:rPr lang="en-US"/>
            </a:br>
            <a:endParaRPr lang="en-US"/>
          </a:p>
        </p:txBody>
      </p:sp>
    </p:spTree>
    <p:extLst>
      <p:ext uri="{BB962C8B-B14F-4D97-AF65-F5344CB8AC3E}">
        <p14:creationId xmlns:p14="http://schemas.microsoft.com/office/powerpoint/2010/main" val="4065334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847AE-C136-49EC-9CEC-538217F9DB68}"/>
              </a:ext>
            </a:extLst>
          </p:cNvPr>
          <p:cNvSpPr>
            <a:spLocks noGrp="1"/>
          </p:cNvSpPr>
          <p:nvPr>
            <p:ph type="title"/>
          </p:nvPr>
        </p:nvSpPr>
        <p:spPr>
          <a:xfrm>
            <a:off x="233619" y="87103"/>
            <a:ext cx="10515600" cy="1325563"/>
          </a:xfrm>
        </p:spPr>
        <p:txBody>
          <a:bodyPr/>
          <a:lstStyle/>
          <a:p>
            <a:r>
              <a:rPr lang="en-US"/>
              <a:t>Next Steps: </a:t>
            </a:r>
          </a:p>
        </p:txBody>
      </p:sp>
      <p:sp>
        <p:nvSpPr>
          <p:cNvPr id="3" name="Content Placeholder 2">
            <a:extLst>
              <a:ext uri="{FF2B5EF4-FFF2-40B4-BE49-F238E27FC236}">
                <a16:creationId xmlns:a16="http://schemas.microsoft.com/office/drawing/2014/main" id="{FC9868B9-4D13-4843-835D-1D0A3E21A4AC}"/>
              </a:ext>
            </a:extLst>
          </p:cNvPr>
          <p:cNvSpPr>
            <a:spLocks noGrp="1"/>
          </p:cNvSpPr>
          <p:nvPr>
            <p:ph idx="1"/>
          </p:nvPr>
        </p:nvSpPr>
        <p:spPr>
          <a:xfrm>
            <a:off x="224493" y="1412666"/>
            <a:ext cx="11733888" cy="5344038"/>
          </a:xfrm>
        </p:spPr>
        <p:txBody>
          <a:bodyPr/>
          <a:lstStyle/>
          <a:p>
            <a:r>
              <a:rPr lang="en-US" b="1"/>
              <a:t>Guidance On: </a:t>
            </a:r>
          </a:p>
          <a:p>
            <a:pPr lvl="1"/>
            <a:r>
              <a:rPr lang="en-US"/>
              <a:t>Prepare for est. $10M TRAN for Cash Flow to General Fund</a:t>
            </a:r>
          </a:p>
          <a:p>
            <a:pPr lvl="1"/>
            <a:r>
              <a:rPr lang="en-US"/>
              <a:t>Prepare Measure X Issuance for Next Set of Projects (San Benito Campus &amp; Data Infrastructure)</a:t>
            </a:r>
          </a:p>
          <a:p>
            <a:pPr lvl="1"/>
            <a:r>
              <a:rPr lang="en-US"/>
              <a:t>Sheriff Department Contract</a:t>
            </a:r>
          </a:p>
          <a:p>
            <a:r>
              <a:rPr lang="en-US" b="1"/>
              <a:t>Post FY21 Tentative Budget (Adopt Budget development):</a:t>
            </a:r>
          </a:p>
          <a:p>
            <a:pPr lvl="1"/>
            <a:r>
              <a:rPr lang="en-US"/>
              <a:t>Apply July 8</a:t>
            </a:r>
            <a:r>
              <a:rPr lang="en-US" baseline="30000"/>
              <a:t>th</a:t>
            </a:r>
            <a:r>
              <a:rPr lang="en-US"/>
              <a:t> ACBO Assumptions &amp; Analysis to Revenues</a:t>
            </a:r>
          </a:p>
          <a:p>
            <a:pPr lvl="1"/>
            <a:r>
              <a:rPr lang="en-US"/>
              <a:t>Apply Phase 2 Reductions to Expense Budget Assumptions</a:t>
            </a:r>
          </a:p>
          <a:p>
            <a:pPr lvl="1"/>
            <a:r>
              <a:rPr lang="en-US"/>
              <a:t>Review Phase 3 with campus community </a:t>
            </a:r>
          </a:p>
          <a:p>
            <a:endParaRPr lang="en-US"/>
          </a:p>
        </p:txBody>
      </p:sp>
    </p:spTree>
    <p:extLst>
      <p:ext uri="{BB962C8B-B14F-4D97-AF65-F5344CB8AC3E}">
        <p14:creationId xmlns:p14="http://schemas.microsoft.com/office/powerpoint/2010/main" val="3204644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6D56D-DA10-43EA-B463-6D1F9EC98864}"/>
              </a:ext>
            </a:extLst>
          </p:cNvPr>
          <p:cNvSpPr>
            <a:spLocks noGrp="1"/>
          </p:cNvSpPr>
          <p:nvPr>
            <p:ph type="title"/>
          </p:nvPr>
        </p:nvSpPr>
        <p:spPr/>
        <p:txBody>
          <a:bodyPr/>
          <a:lstStyle/>
          <a:p>
            <a:r>
              <a:rPr lang="en-US" dirty="0"/>
              <a:t>SLIDES FROM JUNE 2020 (&amp; PRIOR)</a:t>
            </a:r>
          </a:p>
        </p:txBody>
      </p:sp>
      <p:sp>
        <p:nvSpPr>
          <p:cNvPr id="3" name="Content Placeholder 2">
            <a:extLst>
              <a:ext uri="{FF2B5EF4-FFF2-40B4-BE49-F238E27FC236}">
                <a16:creationId xmlns:a16="http://schemas.microsoft.com/office/drawing/2014/main" id="{5535C199-6404-4DBF-ADF1-1FEE5F954A0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249159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1107-88BD-4722-B029-D48C6C55A4F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52FE10-7A31-4F59-8ED9-9291727E04C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225CDC-DA04-4FA9-973C-E2903B34FF8F}"/>
              </a:ext>
            </a:extLst>
          </p:cNvPr>
          <p:cNvPicPr>
            <a:picLocks noChangeAspect="1"/>
          </p:cNvPicPr>
          <p:nvPr/>
        </p:nvPicPr>
        <p:blipFill>
          <a:blip r:embed="rId2"/>
          <a:stretch>
            <a:fillRect/>
          </a:stretch>
        </p:blipFill>
        <p:spPr>
          <a:xfrm>
            <a:off x="719921" y="115743"/>
            <a:ext cx="11411854" cy="6437457"/>
          </a:xfrm>
          <a:prstGeom prst="rect">
            <a:avLst/>
          </a:prstGeom>
        </p:spPr>
      </p:pic>
    </p:spTree>
    <p:extLst>
      <p:ext uri="{BB962C8B-B14F-4D97-AF65-F5344CB8AC3E}">
        <p14:creationId xmlns:p14="http://schemas.microsoft.com/office/powerpoint/2010/main" val="2047306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E669-D9B8-4876-94A0-EEA82DEAFD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59BF243-0A97-4EE1-B058-035EB9534E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1C1F7B-5B54-4B39-A40A-A0C596420111}"/>
              </a:ext>
            </a:extLst>
          </p:cNvPr>
          <p:cNvPicPr>
            <a:picLocks noChangeAspect="1"/>
          </p:cNvPicPr>
          <p:nvPr/>
        </p:nvPicPr>
        <p:blipFill>
          <a:blip r:embed="rId2"/>
          <a:stretch>
            <a:fillRect/>
          </a:stretch>
        </p:blipFill>
        <p:spPr>
          <a:xfrm>
            <a:off x="0" y="33234"/>
            <a:ext cx="12129655" cy="6929454"/>
          </a:xfrm>
          <a:prstGeom prst="rect">
            <a:avLst/>
          </a:prstGeom>
        </p:spPr>
      </p:pic>
    </p:spTree>
    <p:extLst>
      <p:ext uri="{BB962C8B-B14F-4D97-AF65-F5344CB8AC3E}">
        <p14:creationId xmlns:p14="http://schemas.microsoft.com/office/powerpoint/2010/main" val="2300779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4018-05B1-4893-B521-B6239E2914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9D51A6-BB45-4CA3-B25F-96B07878B3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F85FBE-7A92-4875-AA85-B8919677D978}"/>
              </a:ext>
            </a:extLst>
          </p:cNvPr>
          <p:cNvPicPr>
            <a:picLocks noChangeAspect="1"/>
          </p:cNvPicPr>
          <p:nvPr/>
        </p:nvPicPr>
        <p:blipFill>
          <a:blip r:embed="rId2"/>
          <a:stretch>
            <a:fillRect/>
          </a:stretch>
        </p:blipFill>
        <p:spPr>
          <a:xfrm>
            <a:off x="0" y="41984"/>
            <a:ext cx="12115800" cy="6996097"/>
          </a:xfrm>
          <a:prstGeom prst="rect">
            <a:avLst/>
          </a:prstGeom>
        </p:spPr>
      </p:pic>
    </p:spTree>
    <p:extLst>
      <p:ext uri="{BB962C8B-B14F-4D97-AF65-F5344CB8AC3E}">
        <p14:creationId xmlns:p14="http://schemas.microsoft.com/office/powerpoint/2010/main" val="986760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BB95A-E509-4B7B-AEAC-69FB438524A3}"/>
              </a:ext>
            </a:extLst>
          </p:cNvPr>
          <p:cNvSpPr>
            <a:spLocks noGrp="1"/>
          </p:cNvSpPr>
          <p:nvPr>
            <p:ph type="title"/>
          </p:nvPr>
        </p:nvSpPr>
        <p:spPr>
          <a:xfrm>
            <a:off x="405639" y="272042"/>
            <a:ext cx="10515600" cy="1325563"/>
          </a:xfrm>
        </p:spPr>
        <p:txBody>
          <a:bodyPr>
            <a:normAutofit/>
          </a:bodyPr>
          <a:lstStyle/>
          <a:p>
            <a:r>
              <a:rPr lang="en-US" sz="4100"/>
              <a:t>FY21 Budget Items – Proposed</a:t>
            </a:r>
            <a:br>
              <a:rPr lang="en-US" sz="4100"/>
            </a:br>
            <a:endParaRPr lang="en-US" sz="4100"/>
          </a:p>
        </p:txBody>
      </p:sp>
      <p:sp>
        <p:nvSpPr>
          <p:cNvPr id="3" name="Content Placeholder 2">
            <a:extLst>
              <a:ext uri="{FF2B5EF4-FFF2-40B4-BE49-F238E27FC236}">
                <a16:creationId xmlns:a16="http://schemas.microsoft.com/office/drawing/2014/main" id="{763B4FEB-43E8-49D1-8BD9-7B1A3FBE1EDE}"/>
              </a:ext>
            </a:extLst>
          </p:cNvPr>
          <p:cNvSpPr>
            <a:spLocks noGrp="1"/>
          </p:cNvSpPr>
          <p:nvPr>
            <p:ph idx="1"/>
          </p:nvPr>
        </p:nvSpPr>
        <p:spPr>
          <a:xfrm>
            <a:off x="509217" y="1325059"/>
            <a:ext cx="10844583" cy="4851904"/>
          </a:xfrm>
        </p:spPr>
        <p:txBody>
          <a:bodyPr>
            <a:normAutofit/>
          </a:bodyPr>
          <a:lstStyle/>
          <a:p>
            <a:pPr marL="0" indent="0">
              <a:buNone/>
            </a:pPr>
            <a:r>
              <a:rPr lang="en-US" b="1" u="sng" dirty="0"/>
              <a:t>Full Board: </a:t>
            </a:r>
          </a:p>
          <a:p>
            <a:r>
              <a:rPr lang="en-US" dirty="0"/>
              <a:t>July Board – </a:t>
            </a:r>
          </a:p>
          <a:p>
            <a:pPr lvl="1">
              <a:buFont typeface="Wingdings" panose="05000000000000000000" pitchFamily="2" charset="2"/>
              <a:buChar char="ü"/>
            </a:pPr>
            <a:r>
              <a:rPr lang="en-US" dirty="0"/>
              <a:t>Adopt next TRAN: Est: $10M</a:t>
            </a:r>
          </a:p>
          <a:p>
            <a:pPr lvl="1">
              <a:buFont typeface="Wingdings" panose="05000000000000000000" pitchFamily="2" charset="2"/>
              <a:buChar char="ü"/>
            </a:pPr>
            <a:r>
              <a:rPr lang="en-US" dirty="0"/>
              <a:t>July: Banner Migration to Cloud (Measure X Project)</a:t>
            </a:r>
          </a:p>
          <a:p>
            <a:pPr lvl="1">
              <a:buFont typeface="Wingdings" panose="05000000000000000000" pitchFamily="2" charset="2"/>
              <a:buChar char="ü"/>
            </a:pPr>
            <a:r>
              <a:rPr lang="en-US" dirty="0"/>
              <a:t>South Bay Academy JPA – Facility Use Agreement </a:t>
            </a:r>
          </a:p>
          <a:p>
            <a:pPr lvl="1">
              <a:buFont typeface="Wingdings" panose="05000000000000000000" pitchFamily="2" charset="2"/>
              <a:buChar char="ü"/>
            </a:pPr>
            <a:r>
              <a:rPr lang="en-US" dirty="0"/>
              <a:t>Golf Course Facility Use Agreement </a:t>
            </a:r>
          </a:p>
          <a:p>
            <a:pPr marL="457200" lvl="1" indent="0">
              <a:buNone/>
            </a:pPr>
            <a:endParaRPr lang="en-US" dirty="0"/>
          </a:p>
          <a:p>
            <a:r>
              <a:rPr lang="en-US" dirty="0"/>
              <a:t>September Board—</a:t>
            </a:r>
          </a:p>
          <a:p>
            <a:pPr lvl="1"/>
            <a:r>
              <a:rPr lang="en-US" dirty="0"/>
              <a:t>Complete negotiations – minimize impacts using remaining FY21 months</a:t>
            </a:r>
          </a:p>
          <a:p>
            <a:pPr lvl="2">
              <a:buFont typeface="Wingdings" panose="05000000000000000000" pitchFamily="2" charset="2"/>
              <a:buChar char="ü"/>
            </a:pPr>
            <a:r>
              <a:rPr lang="en-US" dirty="0"/>
              <a:t>CSEA 90% Completed</a:t>
            </a:r>
          </a:p>
          <a:p>
            <a:pPr lvl="1"/>
            <a:r>
              <a:rPr lang="en-US" dirty="0"/>
              <a:t>Adopted Budget – Target 8 September (normal deadline 30 Sept)</a:t>
            </a:r>
          </a:p>
          <a:p>
            <a:endParaRPr lang="en-US" dirty="0"/>
          </a:p>
        </p:txBody>
      </p:sp>
    </p:spTree>
    <p:extLst>
      <p:ext uri="{BB962C8B-B14F-4D97-AF65-F5344CB8AC3E}">
        <p14:creationId xmlns:p14="http://schemas.microsoft.com/office/powerpoint/2010/main" val="2824863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FD4DF-585D-47DB-B534-552C8B9B13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ABC5BE1-3DF4-4017-932E-38518FA6C78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FFD925-85DF-4112-9F35-47FC0DE3A440}"/>
              </a:ext>
            </a:extLst>
          </p:cNvPr>
          <p:cNvPicPr>
            <a:picLocks noChangeAspect="1"/>
          </p:cNvPicPr>
          <p:nvPr/>
        </p:nvPicPr>
        <p:blipFill>
          <a:blip r:embed="rId2"/>
          <a:stretch>
            <a:fillRect/>
          </a:stretch>
        </p:blipFill>
        <p:spPr>
          <a:xfrm>
            <a:off x="448986" y="116627"/>
            <a:ext cx="11531296" cy="6741373"/>
          </a:xfrm>
          <a:prstGeom prst="rect">
            <a:avLst/>
          </a:prstGeom>
        </p:spPr>
      </p:pic>
    </p:spTree>
    <p:extLst>
      <p:ext uri="{BB962C8B-B14F-4D97-AF65-F5344CB8AC3E}">
        <p14:creationId xmlns:p14="http://schemas.microsoft.com/office/powerpoint/2010/main" val="268613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6202-D063-46DD-AF4C-B4007F31E845}"/>
              </a:ext>
            </a:extLst>
          </p:cNvPr>
          <p:cNvSpPr>
            <a:spLocks noGrp="1"/>
          </p:cNvSpPr>
          <p:nvPr>
            <p:ph type="title"/>
          </p:nvPr>
        </p:nvSpPr>
        <p:spPr/>
        <p:txBody>
          <a:bodyPr/>
          <a:lstStyle/>
          <a:p>
            <a:r>
              <a:rPr lang="en-US" err="1"/>
              <a:t>Calbright</a:t>
            </a:r>
            <a:r>
              <a:rPr lang="en-US"/>
              <a:t> College Uncertainty</a:t>
            </a:r>
          </a:p>
        </p:txBody>
      </p:sp>
      <p:sp>
        <p:nvSpPr>
          <p:cNvPr id="3" name="Content Placeholder 2">
            <a:extLst>
              <a:ext uri="{FF2B5EF4-FFF2-40B4-BE49-F238E27FC236}">
                <a16:creationId xmlns:a16="http://schemas.microsoft.com/office/drawing/2014/main" id="{A27DCDE8-B0E0-490F-9AF2-7043DAFF96E0}"/>
              </a:ext>
            </a:extLst>
          </p:cNvPr>
          <p:cNvSpPr>
            <a:spLocks noGrp="1"/>
          </p:cNvSpPr>
          <p:nvPr>
            <p:ph idx="1"/>
          </p:nvPr>
        </p:nvSpPr>
        <p:spPr/>
        <p:txBody>
          <a:bodyPr/>
          <a:lstStyle/>
          <a:p>
            <a:r>
              <a:rPr lang="en-US"/>
              <a:t>Legislature is proposing to eliminate </a:t>
            </a:r>
            <a:r>
              <a:rPr lang="en-US" err="1"/>
              <a:t>Calbright</a:t>
            </a:r>
            <a:r>
              <a:rPr lang="en-US"/>
              <a:t> College, if Governor approves. Dec 20/21 to closure depending on strategy. Unclear whether the funding allocated to CC would be reallocated to rest of the CCCs or the plan to reduce the deficit. May not see funding result until FY22. </a:t>
            </a:r>
          </a:p>
          <a:p>
            <a:endParaRPr lang="en-US"/>
          </a:p>
        </p:txBody>
      </p:sp>
    </p:spTree>
    <p:extLst>
      <p:ext uri="{BB962C8B-B14F-4D97-AF65-F5344CB8AC3E}">
        <p14:creationId xmlns:p14="http://schemas.microsoft.com/office/powerpoint/2010/main" val="24484946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0634B-7EBC-4DC6-90DB-A03D9362D7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8806412-52FA-48C8-83C8-25085ABD3DD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24063F6-0556-420A-B588-E790CDC230F5}"/>
              </a:ext>
            </a:extLst>
          </p:cNvPr>
          <p:cNvPicPr>
            <a:picLocks noChangeAspect="1"/>
          </p:cNvPicPr>
          <p:nvPr/>
        </p:nvPicPr>
        <p:blipFill>
          <a:blip r:embed="rId2"/>
          <a:stretch>
            <a:fillRect/>
          </a:stretch>
        </p:blipFill>
        <p:spPr>
          <a:xfrm>
            <a:off x="1776268" y="66269"/>
            <a:ext cx="10415732" cy="5993051"/>
          </a:xfrm>
          <a:prstGeom prst="rect">
            <a:avLst/>
          </a:prstGeom>
        </p:spPr>
      </p:pic>
    </p:spTree>
    <p:extLst>
      <p:ext uri="{BB962C8B-B14F-4D97-AF65-F5344CB8AC3E}">
        <p14:creationId xmlns:p14="http://schemas.microsoft.com/office/powerpoint/2010/main" val="25983626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DA44C-030F-49E8-BC47-92C7D830E265}"/>
              </a:ext>
            </a:extLst>
          </p:cNvPr>
          <p:cNvSpPr>
            <a:spLocks noGrp="1"/>
          </p:cNvSpPr>
          <p:nvPr>
            <p:ph type="title"/>
          </p:nvPr>
        </p:nvSpPr>
        <p:spPr>
          <a:xfrm>
            <a:off x="159244" y="113256"/>
            <a:ext cx="10515600" cy="735440"/>
          </a:xfrm>
        </p:spPr>
        <p:txBody>
          <a:bodyPr/>
          <a:lstStyle/>
          <a:p>
            <a:r>
              <a:rPr lang="en-US"/>
              <a:t>Preparing for Phase 2/3</a:t>
            </a:r>
          </a:p>
        </p:txBody>
      </p:sp>
      <p:pic>
        <p:nvPicPr>
          <p:cNvPr id="4" name="Picture 3">
            <a:extLst>
              <a:ext uri="{FF2B5EF4-FFF2-40B4-BE49-F238E27FC236}">
                <a16:creationId xmlns:a16="http://schemas.microsoft.com/office/drawing/2014/main" id="{CEF4113B-81E0-4DF2-A6AB-10FDE0B04968}"/>
              </a:ext>
            </a:extLst>
          </p:cNvPr>
          <p:cNvPicPr>
            <a:picLocks noChangeAspect="1"/>
          </p:cNvPicPr>
          <p:nvPr/>
        </p:nvPicPr>
        <p:blipFill>
          <a:blip r:embed="rId2"/>
          <a:stretch>
            <a:fillRect/>
          </a:stretch>
        </p:blipFill>
        <p:spPr>
          <a:xfrm>
            <a:off x="90054" y="2064328"/>
            <a:ext cx="12192000" cy="4793672"/>
          </a:xfrm>
          <a:prstGeom prst="rect">
            <a:avLst/>
          </a:prstGeom>
        </p:spPr>
      </p:pic>
    </p:spTree>
    <p:extLst>
      <p:ext uri="{BB962C8B-B14F-4D97-AF65-F5344CB8AC3E}">
        <p14:creationId xmlns:p14="http://schemas.microsoft.com/office/powerpoint/2010/main" val="1320542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4404-934C-45E2-93CF-5832B49B9E65}"/>
              </a:ext>
            </a:extLst>
          </p:cNvPr>
          <p:cNvSpPr>
            <a:spLocks noGrp="1"/>
          </p:cNvSpPr>
          <p:nvPr>
            <p:ph type="title"/>
          </p:nvPr>
        </p:nvSpPr>
        <p:spPr/>
        <p:txBody>
          <a:bodyPr/>
          <a:lstStyle/>
          <a:p>
            <a:r>
              <a:rPr lang="en-US"/>
              <a:t>Other ACBO / CCCO “Head’s Up”</a:t>
            </a:r>
          </a:p>
        </p:txBody>
      </p:sp>
      <p:sp>
        <p:nvSpPr>
          <p:cNvPr id="3" name="Content Placeholder 2">
            <a:extLst>
              <a:ext uri="{FF2B5EF4-FFF2-40B4-BE49-F238E27FC236}">
                <a16:creationId xmlns:a16="http://schemas.microsoft.com/office/drawing/2014/main" id="{714E78AE-F8BA-4BC2-A26A-B7522CC03FC6}"/>
              </a:ext>
            </a:extLst>
          </p:cNvPr>
          <p:cNvSpPr>
            <a:spLocks noGrp="1"/>
          </p:cNvSpPr>
          <p:nvPr>
            <p:ph idx="1"/>
          </p:nvPr>
        </p:nvSpPr>
        <p:spPr>
          <a:xfrm>
            <a:off x="838200" y="2173753"/>
            <a:ext cx="10090796" cy="4003210"/>
          </a:xfrm>
        </p:spPr>
        <p:txBody>
          <a:bodyPr>
            <a:normAutofit fontScale="62500" lnSpcReduction="20000"/>
          </a:bodyPr>
          <a:lstStyle/>
          <a:p>
            <a:r>
              <a:rPr lang="en-US"/>
              <a:t>Currently on P2 and should be done by the end of the month What is the projected deficit? Still don’t know but P1 gaps closed by P2 so that likely less than 1%. Trying to figure out the impacts due to EPA delays.  While some of the deferral of taxes may be in effect, the budget will still backfill that gap this year.  Student enrollment and property taxes are up. </a:t>
            </a:r>
          </a:p>
          <a:p>
            <a:r>
              <a:rPr lang="en-US"/>
              <a:t>Preliminary injunction of the CARES Act – we are able to provide funding to students that were originally excluded in Title 4. More details TBD on how to allocate. There will be more flexibility but the intent of the law should still be followed. </a:t>
            </a:r>
          </a:p>
          <a:p>
            <a:r>
              <a:rPr lang="en-US"/>
              <a:t>CCCO about “policing on campus”? – need to structure on campuses. </a:t>
            </a:r>
          </a:p>
          <a:p>
            <a:r>
              <a:rPr lang="en-US"/>
              <a:t>Legislature seeks that --All trailer bills done before June 30 – result? FY21 would be set, then may need more TRANs </a:t>
            </a:r>
            <a:r>
              <a:rPr lang="en-US" err="1"/>
              <a:t>bc</a:t>
            </a:r>
            <a:r>
              <a:rPr lang="en-US"/>
              <a:t> of the deferrals.  There is some rumor about have additional block grants due to COVID-19.</a:t>
            </a:r>
          </a:p>
          <a:p>
            <a:r>
              <a:rPr lang="en-US"/>
              <a:t> Concerns that unemployment costs to districts may occur of a bill for 50% of the $600 per week COVID/CARES act due unemployment.  From Kathy Blackwood to Everyone:  03:43 PM</a:t>
            </a:r>
          </a:p>
          <a:p>
            <a:r>
              <a:rPr lang="en-US"/>
              <a:t>This website suggests that states can't charge employers for the CARES act $600: </a:t>
            </a:r>
            <a:r>
              <a:rPr lang="en-US" u="sng">
                <a:hlinkClick r:id="rId2"/>
              </a:rPr>
              <a:t>https://www.natlawreview.com/article/us-dol-issues-additional-guidance-cares-act-unemployment-programs</a:t>
            </a:r>
            <a:endParaRPr lang="en-US"/>
          </a:p>
          <a:p>
            <a:endParaRPr lang="en-US"/>
          </a:p>
        </p:txBody>
      </p:sp>
    </p:spTree>
    <p:extLst>
      <p:ext uri="{BB962C8B-B14F-4D97-AF65-F5344CB8AC3E}">
        <p14:creationId xmlns:p14="http://schemas.microsoft.com/office/powerpoint/2010/main" val="3288558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DF9B-BF65-461F-80B3-E2193D02DE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81FCE2-DC4A-4FC7-9A92-229398495A9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81C94F9-6D8A-402B-8C03-460AE12CD9D4}"/>
              </a:ext>
            </a:extLst>
          </p:cNvPr>
          <p:cNvPicPr>
            <a:picLocks noChangeAspect="1"/>
          </p:cNvPicPr>
          <p:nvPr/>
        </p:nvPicPr>
        <p:blipFill>
          <a:blip r:embed="rId2"/>
          <a:stretch>
            <a:fillRect/>
          </a:stretch>
        </p:blipFill>
        <p:spPr>
          <a:xfrm>
            <a:off x="0" y="0"/>
            <a:ext cx="12076766" cy="6774024"/>
          </a:xfrm>
          <a:prstGeom prst="rect">
            <a:avLst/>
          </a:prstGeom>
        </p:spPr>
      </p:pic>
    </p:spTree>
    <p:extLst>
      <p:ext uri="{BB962C8B-B14F-4D97-AF65-F5344CB8AC3E}">
        <p14:creationId xmlns:p14="http://schemas.microsoft.com/office/powerpoint/2010/main" val="3698081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3FEB-D2FD-4D28-A33D-370A47E7DE1A}"/>
              </a:ext>
            </a:extLst>
          </p:cNvPr>
          <p:cNvSpPr>
            <a:spLocks noGrp="1"/>
          </p:cNvSpPr>
          <p:nvPr>
            <p:ph type="title"/>
          </p:nvPr>
        </p:nvSpPr>
        <p:spPr>
          <a:xfrm>
            <a:off x="7118789" y="1684377"/>
            <a:ext cx="4712993" cy="4893761"/>
          </a:xfrm>
        </p:spPr>
        <p:txBody>
          <a:bodyPr>
            <a:normAutofit/>
          </a:bodyPr>
          <a:lstStyle/>
          <a:p>
            <a:r>
              <a:rPr lang="en-US" sz="3700"/>
              <a:t>Future Costs After Implementation</a:t>
            </a:r>
            <a:br>
              <a:rPr lang="en-US" sz="3700"/>
            </a:br>
            <a:r>
              <a:rPr lang="en-US" sz="3700"/>
              <a:t>(FY22 and Beyond)</a:t>
            </a:r>
            <a:br>
              <a:rPr lang="en-US" sz="3700"/>
            </a:br>
            <a:br>
              <a:rPr lang="en-US" sz="1500"/>
            </a:br>
            <a:r>
              <a:rPr lang="en-US" sz="1500">
                <a:sym typeface="Wingdings" panose="05000000000000000000" pitchFamily="2" charset="2"/>
              </a:rPr>
              <a:t> </a:t>
            </a:r>
            <a:r>
              <a:rPr lang="en-US" sz="1500"/>
              <a:t>IMPLEMENTATION YEAR: total Year 1 </a:t>
            </a:r>
            <a:r>
              <a:rPr lang="en-US" sz="1500" b="1"/>
              <a:t>$1,131,021</a:t>
            </a:r>
            <a:r>
              <a:rPr lang="en-US" sz="1500"/>
              <a:t> </a:t>
            </a:r>
            <a:br>
              <a:rPr lang="en-US" sz="1500"/>
            </a:br>
            <a:r>
              <a:rPr lang="en-US" sz="1500"/>
              <a:t>(Measure X)</a:t>
            </a:r>
            <a:br>
              <a:rPr lang="en-US" sz="1500"/>
            </a:br>
            <a:br>
              <a:rPr lang="en-US" sz="1500"/>
            </a:br>
            <a:r>
              <a:rPr lang="en-US" sz="1500">
                <a:sym typeface="Wingdings" panose="05000000000000000000" pitchFamily="2" charset="2"/>
              </a:rPr>
              <a:t> OPERATIONAL YEAR: Year 2 onward: exercise incentives as we integrated annual costs within the operating budget. </a:t>
            </a:r>
            <a:br>
              <a:rPr lang="en-US" sz="1500"/>
            </a:br>
            <a:endParaRPr lang="en-US" sz="1500"/>
          </a:p>
        </p:txBody>
      </p:sp>
      <p:pic>
        <p:nvPicPr>
          <p:cNvPr id="4" name="Picture 3">
            <a:extLst>
              <a:ext uri="{FF2B5EF4-FFF2-40B4-BE49-F238E27FC236}">
                <a16:creationId xmlns:a16="http://schemas.microsoft.com/office/drawing/2014/main" id="{12AC7DC3-1AF2-4967-A925-044BD782BFA7}"/>
              </a:ext>
            </a:extLst>
          </p:cNvPr>
          <p:cNvPicPr>
            <a:picLocks noChangeAspect="1"/>
          </p:cNvPicPr>
          <p:nvPr/>
        </p:nvPicPr>
        <p:blipFill>
          <a:blip r:embed="rId2"/>
          <a:stretch>
            <a:fillRect/>
          </a:stretch>
        </p:blipFill>
        <p:spPr>
          <a:xfrm>
            <a:off x="81596" y="48491"/>
            <a:ext cx="6949586" cy="6858000"/>
          </a:xfrm>
          <a:prstGeom prst="rect">
            <a:avLst/>
          </a:prstGeom>
        </p:spPr>
      </p:pic>
    </p:spTree>
    <p:extLst>
      <p:ext uri="{BB962C8B-B14F-4D97-AF65-F5344CB8AC3E}">
        <p14:creationId xmlns:p14="http://schemas.microsoft.com/office/powerpoint/2010/main" val="29556758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0A4E2B-CA65-4DFB-BC5C-7A95F2B0EA57}"/>
              </a:ext>
            </a:extLst>
          </p:cNvPr>
          <p:cNvPicPr>
            <a:picLocks noChangeAspect="1"/>
          </p:cNvPicPr>
          <p:nvPr/>
        </p:nvPicPr>
        <p:blipFill>
          <a:blip r:embed="rId2"/>
          <a:stretch>
            <a:fillRect/>
          </a:stretch>
        </p:blipFill>
        <p:spPr>
          <a:xfrm>
            <a:off x="106690" y="176730"/>
            <a:ext cx="9869578" cy="6003892"/>
          </a:xfrm>
          <a:prstGeom prst="rect">
            <a:avLst/>
          </a:prstGeom>
        </p:spPr>
      </p:pic>
    </p:spTree>
    <p:extLst>
      <p:ext uri="{BB962C8B-B14F-4D97-AF65-F5344CB8AC3E}">
        <p14:creationId xmlns:p14="http://schemas.microsoft.com/office/powerpoint/2010/main" val="29044899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36F1-964D-43E3-8432-CE7212019A47}"/>
              </a:ext>
            </a:extLst>
          </p:cNvPr>
          <p:cNvSpPr>
            <a:spLocks noGrp="1"/>
          </p:cNvSpPr>
          <p:nvPr>
            <p:ph type="title"/>
          </p:nvPr>
        </p:nvSpPr>
        <p:spPr/>
        <p:txBody>
          <a:bodyPr/>
          <a:lstStyle/>
          <a:p>
            <a:r>
              <a:rPr lang="en-US"/>
              <a:t>Athletics – Modified Season</a:t>
            </a:r>
          </a:p>
        </p:txBody>
      </p:sp>
      <p:sp>
        <p:nvSpPr>
          <p:cNvPr id="3" name="Content Placeholder 2">
            <a:extLst>
              <a:ext uri="{FF2B5EF4-FFF2-40B4-BE49-F238E27FC236}">
                <a16:creationId xmlns:a16="http://schemas.microsoft.com/office/drawing/2014/main" id="{0DBFEB5D-AD72-45B4-8C8E-3F4DA58D889F}"/>
              </a:ext>
            </a:extLst>
          </p:cNvPr>
          <p:cNvSpPr>
            <a:spLocks noGrp="1"/>
          </p:cNvSpPr>
          <p:nvPr>
            <p:ph idx="1"/>
          </p:nvPr>
        </p:nvSpPr>
        <p:spPr/>
        <p:txBody>
          <a:bodyPr/>
          <a:lstStyle/>
          <a:p>
            <a:r>
              <a:rPr lang="en-US"/>
              <a:t>CCCAA Coronavirus Planning </a:t>
            </a:r>
          </a:p>
          <a:p>
            <a:r>
              <a:rPr lang="en-US"/>
              <a:t>20/21 – Season Competition</a:t>
            </a:r>
          </a:p>
          <a:p>
            <a:r>
              <a:rPr lang="en-US"/>
              <a:t>Student Enrollment Impact: On average</a:t>
            </a:r>
          </a:p>
          <a:p>
            <a:pPr lvl="1"/>
            <a:r>
              <a:rPr lang="en-US"/>
              <a:t>12.6 Units Per Student @ 154 Student Athletes</a:t>
            </a:r>
          </a:p>
          <a:p>
            <a:pPr lvl="1"/>
            <a:r>
              <a:rPr lang="en-US"/>
              <a:t>Impacts SCFF </a:t>
            </a:r>
          </a:p>
          <a:p>
            <a:pPr lvl="1"/>
            <a:r>
              <a:rPr lang="en-US"/>
              <a:t>Promise </a:t>
            </a:r>
          </a:p>
          <a:p>
            <a:pPr lvl="1"/>
            <a:r>
              <a:rPr lang="en-US"/>
              <a:t>Vision for Success / Equity / Access</a:t>
            </a:r>
          </a:p>
          <a:p>
            <a:endParaRPr lang="en-US"/>
          </a:p>
        </p:txBody>
      </p:sp>
    </p:spTree>
    <p:extLst>
      <p:ext uri="{BB962C8B-B14F-4D97-AF65-F5344CB8AC3E}">
        <p14:creationId xmlns:p14="http://schemas.microsoft.com/office/powerpoint/2010/main" val="14434416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14619-3DC0-41B7-947B-324077677E1C}"/>
              </a:ext>
            </a:extLst>
          </p:cNvPr>
          <p:cNvSpPr>
            <a:spLocks noGrp="1"/>
          </p:cNvSpPr>
          <p:nvPr>
            <p:ph type="title"/>
          </p:nvPr>
        </p:nvSpPr>
        <p:spPr>
          <a:xfrm>
            <a:off x="838200" y="343223"/>
            <a:ext cx="10515600" cy="1325563"/>
          </a:xfrm>
        </p:spPr>
        <p:txBody>
          <a:bodyPr/>
          <a:lstStyle/>
          <a:p>
            <a:r>
              <a:rPr lang="en-US" dirty="0"/>
              <a:t>SLIDES FROM MAY 2020 (&amp; PRIOR)</a:t>
            </a:r>
          </a:p>
        </p:txBody>
      </p:sp>
      <p:sp>
        <p:nvSpPr>
          <p:cNvPr id="3" name="Content Placeholder 2">
            <a:extLst>
              <a:ext uri="{FF2B5EF4-FFF2-40B4-BE49-F238E27FC236}">
                <a16:creationId xmlns:a16="http://schemas.microsoft.com/office/drawing/2014/main" id="{99C66441-98F7-47D0-A047-0F556E93206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137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7F981-AE36-45E2-9136-E18E726A37AE}"/>
              </a:ext>
            </a:extLst>
          </p:cNvPr>
          <p:cNvPicPr>
            <a:picLocks noChangeAspect="1"/>
          </p:cNvPicPr>
          <p:nvPr/>
        </p:nvPicPr>
        <p:blipFill>
          <a:blip r:embed="rId3"/>
          <a:stretch>
            <a:fillRect/>
          </a:stretch>
        </p:blipFill>
        <p:spPr>
          <a:xfrm>
            <a:off x="0" y="0"/>
            <a:ext cx="12192000" cy="6833969"/>
          </a:xfrm>
          <a:prstGeom prst="rect">
            <a:avLst/>
          </a:prstGeom>
        </p:spPr>
      </p:pic>
      <p:sp>
        <p:nvSpPr>
          <p:cNvPr id="5" name="Rectangle 4">
            <a:extLst>
              <a:ext uri="{FF2B5EF4-FFF2-40B4-BE49-F238E27FC236}">
                <a16:creationId xmlns:a16="http://schemas.microsoft.com/office/drawing/2014/main" id="{80E76C6E-E9BA-4F96-A65D-0993D536BD58}"/>
              </a:ext>
            </a:extLst>
          </p:cNvPr>
          <p:cNvSpPr/>
          <p:nvPr/>
        </p:nvSpPr>
        <p:spPr>
          <a:xfrm>
            <a:off x="11276463" y="353326"/>
            <a:ext cx="915537" cy="650467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5AF0777-B5C1-4492-B906-2B3B0656FF5B}"/>
              </a:ext>
            </a:extLst>
          </p:cNvPr>
          <p:cNvSpPr/>
          <p:nvPr/>
        </p:nvSpPr>
        <p:spPr>
          <a:xfrm>
            <a:off x="5834126" y="419067"/>
            <a:ext cx="1753057" cy="641490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941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7D5B5-1297-4656-93BB-E4AC09D095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44F1E3-63A1-4152-984A-1AE194A7F1D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0C2F64E-EB83-46F2-9297-F3C61276A6BD}"/>
              </a:ext>
            </a:extLst>
          </p:cNvPr>
          <p:cNvPicPr>
            <a:picLocks noChangeAspect="1"/>
          </p:cNvPicPr>
          <p:nvPr/>
        </p:nvPicPr>
        <p:blipFill>
          <a:blip r:embed="rId2"/>
          <a:stretch>
            <a:fillRect/>
          </a:stretch>
        </p:blipFill>
        <p:spPr>
          <a:xfrm>
            <a:off x="188439" y="43803"/>
            <a:ext cx="11808269" cy="6858000"/>
          </a:xfrm>
          <a:prstGeom prst="rect">
            <a:avLst/>
          </a:prstGeom>
        </p:spPr>
      </p:pic>
    </p:spTree>
    <p:extLst>
      <p:ext uri="{BB962C8B-B14F-4D97-AF65-F5344CB8AC3E}">
        <p14:creationId xmlns:p14="http://schemas.microsoft.com/office/powerpoint/2010/main" val="3516037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4368-E369-4644-A586-ED19F0957DC2}"/>
              </a:ext>
            </a:extLst>
          </p:cNvPr>
          <p:cNvSpPr>
            <a:spLocks noGrp="1"/>
          </p:cNvSpPr>
          <p:nvPr>
            <p:ph type="title"/>
          </p:nvPr>
        </p:nvSpPr>
        <p:spPr>
          <a:xfrm>
            <a:off x="252327" y="239190"/>
            <a:ext cx="10515600" cy="1325563"/>
          </a:xfrm>
        </p:spPr>
        <p:txBody>
          <a:bodyPr/>
          <a:lstStyle/>
          <a:p>
            <a:r>
              <a:rPr lang="en-US"/>
              <a:t>Tentative Budget Assumptions / Changes</a:t>
            </a:r>
          </a:p>
        </p:txBody>
      </p:sp>
      <p:sp>
        <p:nvSpPr>
          <p:cNvPr id="3" name="Content Placeholder 2">
            <a:extLst>
              <a:ext uri="{FF2B5EF4-FFF2-40B4-BE49-F238E27FC236}">
                <a16:creationId xmlns:a16="http://schemas.microsoft.com/office/drawing/2014/main" id="{FBE5E307-29C5-4B0A-9526-E86B95ED413B}"/>
              </a:ext>
            </a:extLst>
          </p:cNvPr>
          <p:cNvSpPr>
            <a:spLocks noGrp="1"/>
          </p:cNvSpPr>
          <p:nvPr>
            <p:ph idx="1"/>
          </p:nvPr>
        </p:nvSpPr>
        <p:spPr>
          <a:xfrm>
            <a:off x="356359" y="1409490"/>
            <a:ext cx="10955919" cy="5144623"/>
          </a:xfrm>
        </p:spPr>
        <p:txBody>
          <a:bodyPr/>
          <a:lstStyle/>
          <a:p>
            <a:r>
              <a:rPr lang="en-US"/>
              <a:t>FY21: Tentative Budget (Subject to Change in August 2020)</a:t>
            </a:r>
          </a:p>
          <a:p>
            <a:pPr lvl="1"/>
            <a:r>
              <a:rPr lang="en-US"/>
              <a:t>Defund Vacant Positions - $2.2M </a:t>
            </a:r>
          </a:p>
          <a:p>
            <a:pPr lvl="1"/>
            <a:r>
              <a:rPr lang="en-US"/>
              <a:t>CV Joint Facilities Use - $700K</a:t>
            </a:r>
          </a:p>
          <a:p>
            <a:pPr lvl="1"/>
            <a:r>
              <a:rPr lang="en-US"/>
              <a:t>MH Lease - $250K </a:t>
            </a:r>
          </a:p>
          <a:p>
            <a:pPr lvl="1"/>
            <a:r>
              <a:rPr lang="en-US"/>
              <a:t>Sheriff Contract - $288K </a:t>
            </a:r>
          </a:p>
          <a:p>
            <a:pPr lvl="1"/>
            <a:r>
              <a:rPr lang="en-US"/>
              <a:t>Other Operational Costs – ($150K - $TBD)</a:t>
            </a:r>
          </a:p>
          <a:p>
            <a:r>
              <a:rPr lang="en-US"/>
              <a:t>Unknowns: What will be the new base funding for SCFF and State Workload allocation? </a:t>
            </a:r>
          </a:p>
          <a:p>
            <a:pPr lvl="1"/>
            <a:endParaRPr lang="en-US"/>
          </a:p>
          <a:p>
            <a:endParaRPr lang="en-US"/>
          </a:p>
        </p:txBody>
      </p:sp>
    </p:spTree>
    <p:extLst>
      <p:ext uri="{BB962C8B-B14F-4D97-AF65-F5344CB8AC3E}">
        <p14:creationId xmlns:p14="http://schemas.microsoft.com/office/powerpoint/2010/main" val="17129481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D63DA-83C1-4E64-8686-4188EA0C34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BFD0B-381D-42CD-99B9-DB40D11E9F0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297D92-5DF9-406A-AA94-FAEE7F6E3DDB}"/>
              </a:ext>
            </a:extLst>
          </p:cNvPr>
          <p:cNvPicPr>
            <a:picLocks noChangeAspect="1"/>
          </p:cNvPicPr>
          <p:nvPr/>
        </p:nvPicPr>
        <p:blipFill>
          <a:blip r:embed="rId2"/>
          <a:stretch>
            <a:fillRect/>
          </a:stretch>
        </p:blipFill>
        <p:spPr>
          <a:xfrm>
            <a:off x="579856" y="0"/>
            <a:ext cx="11489487" cy="6858000"/>
          </a:xfrm>
          <a:prstGeom prst="rect">
            <a:avLst/>
          </a:prstGeom>
        </p:spPr>
      </p:pic>
    </p:spTree>
    <p:extLst>
      <p:ext uri="{BB962C8B-B14F-4D97-AF65-F5344CB8AC3E}">
        <p14:creationId xmlns:p14="http://schemas.microsoft.com/office/powerpoint/2010/main" val="21365168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4B7C-D600-4511-BEFE-5B2380A2FC9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E8BC26-E9AE-4E66-BD55-6756C74A761D}"/>
              </a:ext>
            </a:extLst>
          </p:cNvPr>
          <p:cNvSpPr>
            <a:spLocks noGrp="1"/>
          </p:cNvSpPr>
          <p:nvPr>
            <p:ph idx="1"/>
          </p:nvPr>
        </p:nvSpPr>
        <p:spPr>
          <a:xfrm>
            <a:off x="7825694" y="2485147"/>
            <a:ext cx="4055896" cy="3691815"/>
          </a:xfrm>
        </p:spPr>
        <p:txBody>
          <a:bodyPr/>
          <a:lstStyle/>
          <a:p>
            <a:r>
              <a:rPr lang="en-US"/>
              <a:t>PHASE 1 Reductions (Proposed) </a:t>
            </a:r>
          </a:p>
        </p:txBody>
      </p:sp>
      <p:pic>
        <p:nvPicPr>
          <p:cNvPr id="5" name="Picture 4">
            <a:extLst>
              <a:ext uri="{FF2B5EF4-FFF2-40B4-BE49-F238E27FC236}">
                <a16:creationId xmlns:a16="http://schemas.microsoft.com/office/drawing/2014/main" id="{4F3E13E4-83D0-4873-ACF5-5E1562F625B0}"/>
              </a:ext>
            </a:extLst>
          </p:cNvPr>
          <p:cNvPicPr>
            <a:picLocks noChangeAspect="1"/>
          </p:cNvPicPr>
          <p:nvPr/>
        </p:nvPicPr>
        <p:blipFill>
          <a:blip r:embed="rId2"/>
          <a:stretch>
            <a:fillRect/>
          </a:stretch>
        </p:blipFill>
        <p:spPr>
          <a:xfrm>
            <a:off x="0" y="-62346"/>
            <a:ext cx="7779488" cy="6858000"/>
          </a:xfrm>
          <a:prstGeom prst="rect">
            <a:avLst/>
          </a:prstGeom>
        </p:spPr>
      </p:pic>
    </p:spTree>
    <p:extLst>
      <p:ext uri="{BB962C8B-B14F-4D97-AF65-F5344CB8AC3E}">
        <p14:creationId xmlns:p14="http://schemas.microsoft.com/office/powerpoint/2010/main" val="41777858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79EB0-2723-4DAE-9D61-F0E8165C7ADE}"/>
              </a:ext>
            </a:extLst>
          </p:cNvPr>
          <p:cNvSpPr>
            <a:spLocks noGrp="1"/>
          </p:cNvSpPr>
          <p:nvPr>
            <p:ph type="title"/>
          </p:nvPr>
        </p:nvSpPr>
        <p:spPr>
          <a:xfrm>
            <a:off x="131363" y="180002"/>
            <a:ext cx="10515600" cy="665126"/>
          </a:xfrm>
        </p:spPr>
        <p:txBody>
          <a:bodyPr>
            <a:normAutofit fontScale="90000"/>
          </a:bodyPr>
          <a:lstStyle/>
          <a:p>
            <a:r>
              <a:rPr lang="en-US"/>
              <a:t>Phase 1: Proposed Defund of Vacant Position</a:t>
            </a:r>
          </a:p>
        </p:txBody>
      </p:sp>
      <p:sp>
        <p:nvSpPr>
          <p:cNvPr id="3" name="TextBox 2">
            <a:extLst>
              <a:ext uri="{FF2B5EF4-FFF2-40B4-BE49-F238E27FC236}">
                <a16:creationId xmlns:a16="http://schemas.microsoft.com/office/drawing/2014/main" id="{2724DDDB-3695-4DE5-8378-1AA4B8217896}"/>
              </a:ext>
            </a:extLst>
          </p:cNvPr>
          <p:cNvSpPr txBox="1"/>
          <p:nvPr/>
        </p:nvSpPr>
        <p:spPr>
          <a:xfrm>
            <a:off x="8514323" y="5622504"/>
            <a:ext cx="3197662" cy="646331"/>
          </a:xfrm>
          <a:prstGeom prst="rect">
            <a:avLst/>
          </a:prstGeom>
          <a:noFill/>
        </p:spPr>
        <p:txBody>
          <a:bodyPr wrap="square" rtlCol="0">
            <a:spAutoFit/>
          </a:bodyPr>
          <a:lstStyle/>
          <a:p>
            <a:pPr algn="ctr"/>
            <a:r>
              <a:rPr lang="en-US"/>
              <a:t>Most Current Position Vacancy List as of 5/29/20</a:t>
            </a:r>
          </a:p>
        </p:txBody>
      </p:sp>
      <p:pic>
        <p:nvPicPr>
          <p:cNvPr id="5" name="Picture 4">
            <a:extLst>
              <a:ext uri="{FF2B5EF4-FFF2-40B4-BE49-F238E27FC236}">
                <a16:creationId xmlns:a16="http://schemas.microsoft.com/office/drawing/2014/main" id="{A3E61813-F84F-483B-8DFE-ED46DED531EE}"/>
              </a:ext>
            </a:extLst>
          </p:cNvPr>
          <p:cNvPicPr>
            <a:picLocks noChangeAspect="1"/>
          </p:cNvPicPr>
          <p:nvPr/>
        </p:nvPicPr>
        <p:blipFill>
          <a:blip r:embed="rId2"/>
          <a:stretch>
            <a:fillRect/>
          </a:stretch>
        </p:blipFill>
        <p:spPr>
          <a:xfrm>
            <a:off x="131363" y="912330"/>
            <a:ext cx="8481518" cy="5765668"/>
          </a:xfrm>
          <a:prstGeom prst="rect">
            <a:avLst/>
          </a:prstGeom>
        </p:spPr>
      </p:pic>
    </p:spTree>
    <p:extLst>
      <p:ext uri="{BB962C8B-B14F-4D97-AF65-F5344CB8AC3E}">
        <p14:creationId xmlns:p14="http://schemas.microsoft.com/office/powerpoint/2010/main" val="41689696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872D6-50D8-4C19-A61D-B4636180DB8E}"/>
              </a:ext>
            </a:extLst>
          </p:cNvPr>
          <p:cNvSpPr>
            <a:spLocks noGrp="1"/>
          </p:cNvSpPr>
          <p:nvPr>
            <p:ph type="title"/>
          </p:nvPr>
        </p:nvSpPr>
        <p:spPr>
          <a:xfrm>
            <a:off x="241376" y="0"/>
            <a:ext cx="10515600" cy="1325563"/>
          </a:xfrm>
        </p:spPr>
        <p:txBody>
          <a:bodyPr/>
          <a:lstStyle/>
          <a:p>
            <a:r>
              <a:rPr lang="en-US"/>
              <a:t>Governor’s Update 5/7/20  </a:t>
            </a:r>
          </a:p>
        </p:txBody>
      </p:sp>
      <p:sp>
        <p:nvSpPr>
          <p:cNvPr id="3" name="Content Placeholder 2">
            <a:extLst>
              <a:ext uri="{FF2B5EF4-FFF2-40B4-BE49-F238E27FC236}">
                <a16:creationId xmlns:a16="http://schemas.microsoft.com/office/drawing/2014/main" id="{F17635B3-8CE4-459F-81CD-C1087511DC1E}"/>
              </a:ext>
            </a:extLst>
          </p:cNvPr>
          <p:cNvSpPr>
            <a:spLocks noGrp="1"/>
          </p:cNvSpPr>
          <p:nvPr>
            <p:ph idx="1"/>
          </p:nvPr>
        </p:nvSpPr>
        <p:spPr>
          <a:xfrm>
            <a:off x="192097" y="969154"/>
            <a:ext cx="11481560" cy="5888845"/>
          </a:xfrm>
        </p:spPr>
        <p:txBody>
          <a:bodyPr/>
          <a:lstStyle/>
          <a:p>
            <a:r>
              <a:rPr lang="en-US"/>
              <a:t>One Year Ago:</a:t>
            </a:r>
          </a:p>
          <a:p>
            <a:pPr lvl="1"/>
            <a:r>
              <a:rPr lang="en-US"/>
              <a:t>$21B Projected Surplus to help secure California’s financial </a:t>
            </a:r>
          </a:p>
          <a:p>
            <a:pPr lvl="1"/>
            <a:r>
              <a:rPr lang="en-US"/>
              <a:t>Record low unemployment</a:t>
            </a:r>
          </a:p>
          <a:p>
            <a:pPr lvl="1"/>
            <a:r>
              <a:rPr lang="en-US"/>
              <a:t>Highest bond rating</a:t>
            </a:r>
          </a:p>
          <a:p>
            <a:r>
              <a:rPr lang="en-US"/>
              <a:t>Projected FY21 (90 Days Ago)</a:t>
            </a:r>
          </a:p>
          <a:p>
            <a:pPr lvl="1"/>
            <a:r>
              <a:rPr lang="en-US"/>
              <a:t>$6B Projected Surplus to add</a:t>
            </a:r>
          </a:p>
          <a:p>
            <a:pPr lvl="1"/>
            <a:r>
              <a:rPr lang="en-US"/>
              <a:t>20-month consecutive job growth</a:t>
            </a:r>
          </a:p>
          <a:p>
            <a:r>
              <a:rPr lang="en-US"/>
              <a:t>Today: </a:t>
            </a:r>
          </a:p>
          <a:p>
            <a:pPr lvl="1"/>
            <a:r>
              <a:rPr lang="en-US"/>
              <a:t>Department of Finance: Projecting “Tens of Billions” of shortfall ($54B)</a:t>
            </a:r>
          </a:p>
          <a:p>
            <a:pPr lvl="1"/>
            <a:r>
              <a:rPr lang="en-US"/>
              <a:t>$11.9B Unemployment – March 15</a:t>
            </a:r>
          </a:p>
          <a:p>
            <a:pPr lvl="1"/>
            <a:r>
              <a:rPr lang="en-US"/>
              <a:t>Manageable if Federal Government helps California because California is 6</a:t>
            </a:r>
            <a:r>
              <a:rPr lang="en-US" baseline="30000"/>
              <a:t>th</a:t>
            </a:r>
            <a:r>
              <a:rPr lang="en-US"/>
              <a:t> largest economy</a:t>
            </a:r>
          </a:p>
          <a:p>
            <a:pPr lvl="1"/>
            <a:endParaRPr lang="en-US"/>
          </a:p>
        </p:txBody>
      </p:sp>
    </p:spTree>
    <p:extLst>
      <p:ext uri="{BB962C8B-B14F-4D97-AF65-F5344CB8AC3E}">
        <p14:creationId xmlns:p14="http://schemas.microsoft.com/office/powerpoint/2010/main" val="35721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69C5-AEB6-4357-9EC8-A4BDAA7541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5C3145-5ECE-4F1D-9C77-385077BAB5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DC67D1-4E1F-4825-993C-82AA94C11271}"/>
              </a:ext>
            </a:extLst>
          </p:cNvPr>
          <p:cNvPicPr>
            <a:picLocks noChangeAspect="1"/>
          </p:cNvPicPr>
          <p:nvPr/>
        </p:nvPicPr>
        <p:blipFill>
          <a:blip r:embed="rId2"/>
          <a:stretch>
            <a:fillRect/>
          </a:stretch>
        </p:blipFill>
        <p:spPr>
          <a:xfrm>
            <a:off x="506425" y="0"/>
            <a:ext cx="9279334" cy="6858000"/>
          </a:xfrm>
          <a:prstGeom prst="rect">
            <a:avLst/>
          </a:prstGeom>
        </p:spPr>
      </p:pic>
    </p:spTree>
    <p:extLst>
      <p:ext uri="{BB962C8B-B14F-4D97-AF65-F5344CB8AC3E}">
        <p14:creationId xmlns:p14="http://schemas.microsoft.com/office/powerpoint/2010/main" val="39046624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4877E-FC65-4569-B35B-4E55425DF1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FCF1D9-AD60-412F-BF8E-D2F709815BD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4062C2A-42B9-4B33-B782-2F8952B7D834}"/>
              </a:ext>
            </a:extLst>
          </p:cNvPr>
          <p:cNvPicPr>
            <a:picLocks noChangeAspect="1"/>
          </p:cNvPicPr>
          <p:nvPr/>
        </p:nvPicPr>
        <p:blipFill>
          <a:blip r:embed="rId2"/>
          <a:stretch>
            <a:fillRect/>
          </a:stretch>
        </p:blipFill>
        <p:spPr>
          <a:xfrm>
            <a:off x="543555" y="54754"/>
            <a:ext cx="9111825" cy="6858000"/>
          </a:xfrm>
          <a:prstGeom prst="rect">
            <a:avLst/>
          </a:prstGeom>
        </p:spPr>
      </p:pic>
    </p:spTree>
    <p:extLst>
      <p:ext uri="{BB962C8B-B14F-4D97-AF65-F5344CB8AC3E}">
        <p14:creationId xmlns:p14="http://schemas.microsoft.com/office/powerpoint/2010/main" val="2694018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F5E29-3485-439B-95F0-FD8846C1E8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ACED4EB-70B4-41B5-AF61-4C2938AA114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987FB51-D2DC-4DD4-B23E-7808E66CB4EF}"/>
              </a:ext>
            </a:extLst>
          </p:cNvPr>
          <p:cNvPicPr>
            <a:picLocks noChangeAspect="1"/>
          </p:cNvPicPr>
          <p:nvPr/>
        </p:nvPicPr>
        <p:blipFill>
          <a:blip r:embed="rId2"/>
          <a:stretch>
            <a:fillRect/>
          </a:stretch>
        </p:blipFill>
        <p:spPr>
          <a:xfrm>
            <a:off x="229100" y="0"/>
            <a:ext cx="9116536" cy="6858000"/>
          </a:xfrm>
          <a:prstGeom prst="rect">
            <a:avLst/>
          </a:prstGeom>
        </p:spPr>
      </p:pic>
    </p:spTree>
    <p:extLst>
      <p:ext uri="{BB962C8B-B14F-4D97-AF65-F5344CB8AC3E}">
        <p14:creationId xmlns:p14="http://schemas.microsoft.com/office/powerpoint/2010/main" val="22238960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BACF-E830-4570-B9A0-FEA2E3EAF30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3024B6E-1CC4-4D74-91BC-B760E48A986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879934D-DAAF-4BE4-B970-8BE646FAFBDE}"/>
              </a:ext>
            </a:extLst>
          </p:cNvPr>
          <p:cNvPicPr>
            <a:picLocks noChangeAspect="1"/>
          </p:cNvPicPr>
          <p:nvPr/>
        </p:nvPicPr>
        <p:blipFill>
          <a:blip r:embed="rId2"/>
          <a:stretch>
            <a:fillRect/>
          </a:stretch>
        </p:blipFill>
        <p:spPr>
          <a:xfrm>
            <a:off x="0" y="219129"/>
            <a:ext cx="12192000" cy="5530527"/>
          </a:xfrm>
          <a:prstGeom prst="rect">
            <a:avLst/>
          </a:prstGeom>
        </p:spPr>
      </p:pic>
    </p:spTree>
    <p:extLst>
      <p:ext uri="{BB962C8B-B14F-4D97-AF65-F5344CB8AC3E}">
        <p14:creationId xmlns:p14="http://schemas.microsoft.com/office/powerpoint/2010/main" val="10097555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BA10-D1B9-4F99-B471-EBEB70A137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4ADB45B-B31A-40B6-B340-E69F1977FCC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7B79B18-5B11-4EA5-937B-30C4DFDA5451}"/>
              </a:ext>
            </a:extLst>
          </p:cNvPr>
          <p:cNvPicPr>
            <a:picLocks noChangeAspect="1"/>
          </p:cNvPicPr>
          <p:nvPr/>
        </p:nvPicPr>
        <p:blipFill>
          <a:blip r:embed="rId2"/>
          <a:stretch>
            <a:fillRect/>
          </a:stretch>
        </p:blipFill>
        <p:spPr>
          <a:xfrm>
            <a:off x="131482" y="0"/>
            <a:ext cx="9483328" cy="6858000"/>
          </a:xfrm>
          <a:prstGeom prst="rect">
            <a:avLst/>
          </a:prstGeom>
        </p:spPr>
      </p:pic>
    </p:spTree>
    <p:extLst>
      <p:ext uri="{BB962C8B-B14F-4D97-AF65-F5344CB8AC3E}">
        <p14:creationId xmlns:p14="http://schemas.microsoft.com/office/powerpoint/2010/main" val="16639613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47792-E98D-4631-B5CA-8C5A525571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F67EAA-7CFC-44F8-8C32-BF8C5147A25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3DEADC3-DCBE-4CFA-A991-19283FC4FC04}"/>
              </a:ext>
            </a:extLst>
          </p:cNvPr>
          <p:cNvPicPr>
            <a:picLocks noChangeAspect="1"/>
          </p:cNvPicPr>
          <p:nvPr/>
        </p:nvPicPr>
        <p:blipFill>
          <a:blip r:embed="rId2"/>
          <a:stretch>
            <a:fillRect/>
          </a:stretch>
        </p:blipFill>
        <p:spPr>
          <a:xfrm>
            <a:off x="488688" y="0"/>
            <a:ext cx="9108732" cy="6858000"/>
          </a:xfrm>
          <a:prstGeom prst="rect">
            <a:avLst/>
          </a:prstGeom>
        </p:spPr>
      </p:pic>
    </p:spTree>
    <p:extLst>
      <p:ext uri="{BB962C8B-B14F-4D97-AF65-F5344CB8AC3E}">
        <p14:creationId xmlns:p14="http://schemas.microsoft.com/office/powerpoint/2010/main" val="35584761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6FCC-C992-4FB8-8403-2D3C5EFA8A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F7EBB9-73CA-49A0-B67D-FAD214E0E10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4FFDA10-DA2A-46A7-81B1-740F628C13CD}"/>
              </a:ext>
            </a:extLst>
          </p:cNvPr>
          <p:cNvPicPr>
            <a:picLocks noChangeAspect="1"/>
          </p:cNvPicPr>
          <p:nvPr/>
        </p:nvPicPr>
        <p:blipFill>
          <a:blip r:embed="rId2"/>
          <a:stretch>
            <a:fillRect/>
          </a:stretch>
        </p:blipFill>
        <p:spPr>
          <a:xfrm>
            <a:off x="-51686" y="0"/>
            <a:ext cx="9969484" cy="6039420"/>
          </a:xfrm>
          <a:prstGeom prst="rect">
            <a:avLst/>
          </a:prstGeom>
        </p:spPr>
      </p:pic>
    </p:spTree>
    <p:extLst>
      <p:ext uri="{BB962C8B-B14F-4D97-AF65-F5344CB8AC3E}">
        <p14:creationId xmlns:p14="http://schemas.microsoft.com/office/powerpoint/2010/main" val="42538042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0406B-05FA-40ED-B66B-AC0A85F6B2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CF3D34-5623-45F6-AFC1-352A608E811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B3487E1-BC85-4C64-AFB8-B33AEB47FA68}"/>
              </a:ext>
            </a:extLst>
          </p:cNvPr>
          <p:cNvPicPr>
            <a:picLocks noChangeAspect="1"/>
          </p:cNvPicPr>
          <p:nvPr/>
        </p:nvPicPr>
        <p:blipFill>
          <a:blip r:embed="rId2"/>
          <a:stretch>
            <a:fillRect/>
          </a:stretch>
        </p:blipFill>
        <p:spPr>
          <a:xfrm>
            <a:off x="0" y="59173"/>
            <a:ext cx="12192000" cy="5863582"/>
          </a:xfrm>
          <a:prstGeom prst="rect">
            <a:avLst/>
          </a:prstGeom>
        </p:spPr>
      </p:pic>
    </p:spTree>
    <p:extLst>
      <p:ext uri="{BB962C8B-B14F-4D97-AF65-F5344CB8AC3E}">
        <p14:creationId xmlns:p14="http://schemas.microsoft.com/office/powerpoint/2010/main" val="671765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3794F-2A04-4EC8-A58A-4B93ADCED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730B20-8313-4B94-9158-F570CBA88B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DDD847-5051-4D0C-8403-50388093AD9D}"/>
              </a:ext>
            </a:extLst>
          </p:cNvPr>
          <p:cNvPicPr>
            <a:picLocks noChangeAspect="1"/>
          </p:cNvPicPr>
          <p:nvPr/>
        </p:nvPicPr>
        <p:blipFill>
          <a:blip r:embed="rId2"/>
          <a:stretch>
            <a:fillRect/>
          </a:stretch>
        </p:blipFill>
        <p:spPr>
          <a:xfrm>
            <a:off x="0" y="0"/>
            <a:ext cx="12192000" cy="5627077"/>
          </a:xfrm>
          <a:prstGeom prst="rect">
            <a:avLst/>
          </a:prstGeom>
        </p:spPr>
      </p:pic>
    </p:spTree>
    <p:extLst>
      <p:ext uri="{BB962C8B-B14F-4D97-AF65-F5344CB8AC3E}">
        <p14:creationId xmlns:p14="http://schemas.microsoft.com/office/powerpoint/2010/main" val="94429490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38049-2A02-4995-B87F-AF446E6B6A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2FE972-B1F9-4D3D-803B-1FA29E6718D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CBAB2BC-E8C3-490C-B98C-C52BA35F9030}"/>
              </a:ext>
            </a:extLst>
          </p:cNvPr>
          <p:cNvPicPr>
            <a:picLocks noChangeAspect="1"/>
          </p:cNvPicPr>
          <p:nvPr/>
        </p:nvPicPr>
        <p:blipFill>
          <a:blip r:embed="rId2"/>
          <a:stretch>
            <a:fillRect/>
          </a:stretch>
        </p:blipFill>
        <p:spPr>
          <a:xfrm>
            <a:off x="0" y="58289"/>
            <a:ext cx="12192000" cy="5522222"/>
          </a:xfrm>
          <a:prstGeom prst="rect">
            <a:avLst/>
          </a:prstGeom>
        </p:spPr>
      </p:pic>
    </p:spTree>
    <p:extLst>
      <p:ext uri="{BB962C8B-B14F-4D97-AF65-F5344CB8AC3E}">
        <p14:creationId xmlns:p14="http://schemas.microsoft.com/office/powerpoint/2010/main" val="30090960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6D3BC-F1FA-4D60-985C-CF28419FB3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95DC28-955E-4F77-8674-B95B5793DA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2D31F7C-6B23-469E-AEB5-F34E61B120E3}"/>
              </a:ext>
            </a:extLst>
          </p:cNvPr>
          <p:cNvPicPr>
            <a:picLocks noChangeAspect="1"/>
          </p:cNvPicPr>
          <p:nvPr/>
        </p:nvPicPr>
        <p:blipFill>
          <a:blip r:embed="rId2"/>
          <a:stretch>
            <a:fillRect/>
          </a:stretch>
        </p:blipFill>
        <p:spPr>
          <a:xfrm>
            <a:off x="55418" y="0"/>
            <a:ext cx="12192000" cy="5468840"/>
          </a:xfrm>
          <a:prstGeom prst="rect">
            <a:avLst/>
          </a:prstGeom>
        </p:spPr>
      </p:pic>
    </p:spTree>
    <p:extLst>
      <p:ext uri="{BB962C8B-B14F-4D97-AF65-F5344CB8AC3E}">
        <p14:creationId xmlns:p14="http://schemas.microsoft.com/office/powerpoint/2010/main" val="35155048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7F33-3BC8-46C2-ADE4-1A75D77484B3}"/>
              </a:ext>
            </a:extLst>
          </p:cNvPr>
          <p:cNvSpPr>
            <a:spLocks noGrp="1"/>
          </p:cNvSpPr>
          <p:nvPr>
            <p:ph type="title"/>
          </p:nvPr>
        </p:nvSpPr>
        <p:spPr/>
        <p:txBody>
          <a:bodyPr/>
          <a:lstStyle/>
          <a:p>
            <a:r>
              <a:rPr lang="en-US"/>
              <a:t>SERP SAVINGS</a:t>
            </a:r>
          </a:p>
        </p:txBody>
      </p:sp>
      <p:sp>
        <p:nvSpPr>
          <p:cNvPr id="3" name="Content Placeholder 2">
            <a:extLst>
              <a:ext uri="{FF2B5EF4-FFF2-40B4-BE49-F238E27FC236}">
                <a16:creationId xmlns:a16="http://schemas.microsoft.com/office/drawing/2014/main" id="{45857617-C501-460E-84EE-81A1D67A3B3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4DC4F1-5669-48DB-AE0B-0F979890CD33}"/>
              </a:ext>
            </a:extLst>
          </p:cNvPr>
          <p:cNvPicPr>
            <a:picLocks noChangeAspect="1"/>
          </p:cNvPicPr>
          <p:nvPr/>
        </p:nvPicPr>
        <p:blipFill>
          <a:blip r:embed="rId2"/>
          <a:stretch>
            <a:fillRect/>
          </a:stretch>
        </p:blipFill>
        <p:spPr>
          <a:xfrm>
            <a:off x="91751" y="1789468"/>
            <a:ext cx="12008498" cy="4888729"/>
          </a:xfrm>
          <a:prstGeom prst="rect">
            <a:avLst/>
          </a:prstGeom>
        </p:spPr>
      </p:pic>
    </p:spTree>
    <p:extLst>
      <p:ext uri="{BB962C8B-B14F-4D97-AF65-F5344CB8AC3E}">
        <p14:creationId xmlns:p14="http://schemas.microsoft.com/office/powerpoint/2010/main" val="878033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B7145-7602-46B1-B079-535B3DBB7A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37A818-F4F0-4696-8C88-2A53647D2DC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E57BCEF-69B8-4231-BEF4-90132641F766}"/>
              </a:ext>
            </a:extLst>
          </p:cNvPr>
          <p:cNvPicPr>
            <a:picLocks noChangeAspect="1"/>
          </p:cNvPicPr>
          <p:nvPr/>
        </p:nvPicPr>
        <p:blipFill>
          <a:blip r:embed="rId2"/>
          <a:stretch>
            <a:fillRect/>
          </a:stretch>
        </p:blipFill>
        <p:spPr>
          <a:xfrm>
            <a:off x="0" y="15874"/>
            <a:ext cx="12192000" cy="6885847"/>
          </a:xfrm>
          <a:prstGeom prst="rect">
            <a:avLst/>
          </a:prstGeom>
        </p:spPr>
      </p:pic>
    </p:spTree>
    <p:extLst>
      <p:ext uri="{BB962C8B-B14F-4D97-AF65-F5344CB8AC3E}">
        <p14:creationId xmlns:p14="http://schemas.microsoft.com/office/powerpoint/2010/main" val="21984329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E63CB-96E3-4A65-B0D3-A7A13EE2324B}"/>
              </a:ext>
            </a:extLst>
          </p:cNvPr>
          <p:cNvSpPr>
            <a:spLocks noGrp="1"/>
          </p:cNvSpPr>
          <p:nvPr>
            <p:ph type="title"/>
          </p:nvPr>
        </p:nvSpPr>
        <p:spPr/>
        <p:txBody>
          <a:bodyPr/>
          <a:lstStyle/>
          <a:p>
            <a:r>
              <a:rPr lang="en-US" dirty="0"/>
              <a:t>SLIDES FROM APRIL 2020 (&amp; PRIOR)</a:t>
            </a:r>
          </a:p>
        </p:txBody>
      </p:sp>
      <p:sp>
        <p:nvSpPr>
          <p:cNvPr id="3" name="Content Placeholder 2">
            <a:extLst>
              <a:ext uri="{FF2B5EF4-FFF2-40B4-BE49-F238E27FC236}">
                <a16:creationId xmlns:a16="http://schemas.microsoft.com/office/drawing/2014/main" id="{EA2A814D-CD3A-4591-8054-EE3B74C8253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8990656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1837D-39C0-490C-9D09-565146ABA0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C8D20B-9859-4A8D-AAB0-53A13C55E16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07BF47F-EB18-47F5-9371-BF970A01EEDD}"/>
              </a:ext>
            </a:extLst>
          </p:cNvPr>
          <p:cNvPicPr>
            <a:picLocks noChangeAspect="1"/>
          </p:cNvPicPr>
          <p:nvPr/>
        </p:nvPicPr>
        <p:blipFill>
          <a:blip r:embed="rId2"/>
          <a:stretch>
            <a:fillRect/>
          </a:stretch>
        </p:blipFill>
        <p:spPr>
          <a:xfrm>
            <a:off x="-1" y="0"/>
            <a:ext cx="12078841" cy="6685523"/>
          </a:xfrm>
          <a:prstGeom prst="rect">
            <a:avLst/>
          </a:prstGeom>
        </p:spPr>
      </p:pic>
    </p:spTree>
    <p:extLst>
      <p:ext uri="{BB962C8B-B14F-4D97-AF65-F5344CB8AC3E}">
        <p14:creationId xmlns:p14="http://schemas.microsoft.com/office/powerpoint/2010/main" val="3513230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D0CC-AFA7-4759-86F4-5BEE0A9A4939}"/>
              </a:ext>
            </a:extLst>
          </p:cNvPr>
          <p:cNvSpPr>
            <a:spLocks noGrp="1"/>
          </p:cNvSpPr>
          <p:nvPr>
            <p:ph type="title"/>
          </p:nvPr>
        </p:nvSpPr>
        <p:spPr/>
        <p:txBody>
          <a:bodyPr/>
          <a:lstStyle/>
          <a:p>
            <a:r>
              <a:rPr lang="en-US"/>
              <a:t>FOOTNOTES</a:t>
            </a:r>
          </a:p>
        </p:txBody>
      </p:sp>
      <p:sp>
        <p:nvSpPr>
          <p:cNvPr id="4" name="Rectangle 3">
            <a:extLst>
              <a:ext uri="{FF2B5EF4-FFF2-40B4-BE49-F238E27FC236}">
                <a16:creationId xmlns:a16="http://schemas.microsoft.com/office/drawing/2014/main" id="{AB585AFF-7042-4482-BF4B-BFCDD61D5BC9}"/>
              </a:ext>
            </a:extLst>
          </p:cNvPr>
          <p:cNvSpPr/>
          <p:nvPr/>
        </p:nvSpPr>
        <p:spPr>
          <a:xfrm>
            <a:off x="387926" y="1496291"/>
            <a:ext cx="9365673" cy="499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84876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3DE95D-58D3-410D-B255-44977CB9A1C2}"/>
              </a:ext>
            </a:extLst>
          </p:cNvPr>
          <p:cNvSpPr>
            <a:spLocks noGrp="1"/>
          </p:cNvSpPr>
          <p:nvPr>
            <p:ph idx="1"/>
          </p:nvPr>
        </p:nvSpPr>
        <p:spPr>
          <a:xfrm>
            <a:off x="225482" y="1163096"/>
            <a:ext cx="3514249" cy="4351338"/>
          </a:xfrm>
        </p:spPr>
        <p:txBody>
          <a:bodyPr/>
          <a:lstStyle/>
          <a:p>
            <a:pPr marL="0" indent="0">
              <a:buNone/>
            </a:pPr>
            <a:r>
              <a:rPr lang="en-US"/>
              <a:t>3/31/20 Book Value:</a:t>
            </a:r>
          </a:p>
          <a:p>
            <a:pPr marL="0" indent="0">
              <a:buNone/>
            </a:pPr>
            <a:r>
              <a:rPr lang="en-US"/>
              <a:t> $5.8M </a:t>
            </a:r>
          </a:p>
          <a:p>
            <a:pPr marL="0" indent="0">
              <a:buNone/>
            </a:pPr>
            <a:endParaRPr lang="en-US"/>
          </a:p>
          <a:p>
            <a:pPr marL="0" indent="0">
              <a:buNone/>
            </a:pPr>
            <a:r>
              <a:rPr lang="en-US"/>
              <a:t>5/31/20 Book Value:</a:t>
            </a:r>
          </a:p>
          <a:p>
            <a:pPr marL="0" indent="0">
              <a:buNone/>
            </a:pPr>
            <a:r>
              <a:rPr lang="en-US"/>
              <a:t>$6,506,562</a:t>
            </a:r>
          </a:p>
          <a:p>
            <a:pPr marL="0" indent="0">
              <a:buNone/>
            </a:pPr>
            <a:endParaRPr lang="en-US"/>
          </a:p>
        </p:txBody>
      </p:sp>
      <p:pic>
        <p:nvPicPr>
          <p:cNvPr id="4" name="Picture 3">
            <a:extLst>
              <a:ext uri="{FF2B5EF4-FFF2-40B4-BE49-F238E27FC236}">
                <a16:creationId xmlns:a16="http://schemas.microsoft.com/office/drawing/2014/main" id="{EA8BBB2B-13FA-4D0A-9FAF-FCE26D984EF8}"/>
              </a:ext>
            </a:extLst>
          </p:cNvPr>
          <p:cNvPicPr>
            <a:picLocks noChangeAspect="1"/>
          </p:cNvPicPr>
          <p:nvPr/>
        </p:nvPicPr>
        <p:blipFill>
          <a:blip r:embed="rId2"/>
          <a:stretch>
            <a:fillRect/>
          </a:stretch>
        </p:blipFill>
        <p:spPr>
          <a:xfrm>
            <a:off x="3346489" y="60230"/>
            <a:ext cx="6188927" cy="6858000"/>
          </a:xfrm>
          <a:prstGeom prst="rect">
            <a:avLst/>
          </a:prstGeom>
        </p:spPr>
      </p:pic>
    </p:spTree>
    <p:extLst>
      <p:ext uri="{BB962C8B-B14F-4D97-AF65-F5344CB8AC3E}">
        <p14:creationId xmlns:p14="http://schemas.microsoft.com/office/powerpoint/2010/main" val="25662221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6905-252E-445F-97E5-24106B037F54}"/>
              </a:ext>
            </a:extLst>
          </p:cNvPr>
          <p:cNvSpPr>
            <a:spLocks noGrp="1"/>
          </p:cNvSpPr>
          <p:nvPr>
            <p:ph type="title"/>
          </p:nvPr>
        </p:nvSpPr>
        <p:spPr>
          <a:xfrm>
            <a:off x="284018" y="316634"/>
            <a:ext cx="10515600" cy="1325563"/>
          </a:xfrm>
        </p:spPr>
        <p:txBody>
          <a:bodyPr/>
          <a:lstStyle/>
          <a:p>
            <a:r>
              <a:rPr lang="en-US"/>
              <a:t>Recommendations for FY20 Closeout</a:t>
            </a:r>
          </a:p>
        </p:txBody>
      </p:sp>
      <p:sp>
        <p:nvSpPr>
          <p:cNvPr id="3" name="Content Placeholder 2">
            <a:extLst>
              <a:ext uri="{FF2B5EF4-FFF2-40B4-BE49-F238E27FC236}">
                <a16:creationId xmlns:a16="http://schemas.microsoft.com/office/drawing/2014/main" id="{BFC24E7F-71F0-4D98-A9A1-09A1D3082354}"/>
              </a:ext>
            </a:extLst>
          </p:cNvPr>
          <p:cNvSpPr>
            <a:spLocks noGrp="1"/>
          </p:cNvSpPr>
          <p:nvPr>
            <p:ph idx="1"/>
          </p:nvPr>
        </p:nvSpPr>
        <p:spPr>
          <a:xfrm>
            <a:off x="339435" y="1777134"/>
            <a:ext cx="11152909" cy="4351338"/>
          </a:xfrm>
        </p:spPr>
        <p:txBody>
          <a:bodyPr/>
          <a:lstStyle/>
          <a:p>
            <a:r>
              <a:rPr lang="en-US"/>
              <a:t>Seek Utilities from South Bay Academy - $200K </a:t>
            </a:r>
          </a:p>
          <a:p>
            <a:r>
              <a:rPr lang="en-US"/>
              <a:t>Seek Reimbursement from OPEB - $1M to $1.2M</a:t>
            </a:r>
          </a:p>
          <a:p>
            <a:r>
              <a:rPr lang="en-US"/>
              <a:t>Seek Reimbursement from unanticipated COVID related expenses - $?</a:t>
            </a:r>
          </a:p>
          <a:p>
            <a:endParaRPr lang="en-US"/>
          </a:p>
          <a:p>
            <a:r>
              <a:rPr lang="en-US"/>
              <a:t>TOTAL: $1.2M - $1.4M (Before Revenue Deficit Coefficient) </a:t>
            </a:r>
          </a:p>
          <a:p>
            <a:pPr marL="0" indent="0">
              <a:buNone/>
            </a:pPr>
            <a:endParaRPr lang="en-US"/>
          </a:p>
          <a:p>
            <a:endParaRPr lang="en-US"/>
          </a:p>
          <a:p>
            <a:endParaRPr lang="en-US"/>
          </a:p>
        </p:txBody>
      </p:sp>
    </p:spTree>
    <p:extLst>
      <p:ext uri="{BB962C8B-B14F-4D97-AF65-F5344CB8AC3E}">
        <p14:creationId xmlns:p14="http://schemas.microsoft.com/office/powerpoint/2010/main" val="8220479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3DDE-E448-46B0-8A08-D5DA5ECDA0A9}"/>
              </a:ext>
            </a:extLst>
          </p:cNvPr>
          <p:cNvSpPr>
            <a:spLocks noGrp="1"/>
          </p:cNvSpPr>
          <p:nvPr>
            <p:ph type="title"/>
          </p:nvPr>
        </p:nvSpPr>
        <p:spPr/>
        <p:txBody>
          <a:bodyPr/>
          <a:lstStyle/>
          <a:p>
            <a:r>
              <a:rPr lang="en-US"/>
              <a:t>Budget Calendar FY21</a:t>
            </a:r>
          </a:p>
        </p:txBody>
      </p:sp>
      <p:pic>
        <p:nvPicPr>
          <p:cNvPr id="4" name="Picture 3">
            <a:extLst>
              <a:ext uri="{FF2B5EF4-FFF2-40B4-BE49-F238E27FC236}">
                <a16:creationId xmlns:a16="http://schemas.microsoft.com/office/drawing/2014/main" id="{DF7A12A2-2601-4F68-B60F-2C70339AF1BB}"/>
              </a:ext>
            </a:extLst>
          </p:cNvPr>
          <p:cNvPicPr>
            <a:picLocks noChangeAspect="1"/>
          </p:cNvPicPr>
          <p:nvPr/>
        </p:nvPicPr>
        <p:blipFill>
          <a:blip r:embed="rId2"/>
          <a:stretch>
            <a:fillRect/>
          </a:stretch>
        </p:blipFill>
        <p:spPr>
          <a:xfrm>
            <a:off x="109335" y="2064937"/>
            <a:ext cx="11973330" cy="4427938"/>
          </a:xfrm>
          <a:prstGeom prst="rect">
            <a:avLst/>
          </a:prstGeom>
        </p:spPr>
      </p:pic>
    </p:spTree>
    <p:extLst>
      <p:ext uri="{BB962C8B-B14F-4D97-AF65-F5344CB8AC3E}">
        <p14:creationId xmlns:p14="http://schemas.microsoft.com/office/powerpoint/2010/main" val="31290297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3EBD-F4DE-4BFE-A5BE-2D64BEC10DDA}"/>
              </a:ext>
            </a:extLst>
          </p:cNvPr>
          <p:cNvSpPr>
            <a:spLocks noGrp="1"/>
          </p:cNvSpPr>
          <p:nvPr>
            <p:ph type="title"/>
          </p:nvPr>
        </p:nvSpPr>
        <p:spPr>
          <a:xfrm>
            <a:off x="330979" y="343223"/>
            <a:ext cx="10515600" cy="1325563"/>
          </a:xfrm>
        </p:spPr>
        <p:txBody>
          <a:bodyPr/>
          <a:lstStyle/>
          <a:p>
            <a:r>
              <a:rPr lang="en-US"/>
              <a:t>Current Fund Balance Estimates</a:t>
            </a:r>
            <a:br>
              <a:rPr lang="en-US"/>
            </a:br>
            <a:r>
              <a:rPr lang="en-US"/>
              <a:t>General Fund</a:t>
            </a:r>
          </a:p>
        </p:txBody>
      </p:sp>
      <p:sp>
        <p:nvSpPr>
          <p:cNvPr id="3" name="Content Placeholder 2">
            <a:extLst>
              <a:ext uri="{FF2B5EF4-FFF2-40B4-BE49-F238E27FC236}">
                <a16:creationId xmlns:a16="http://schemas.microsoft.com/office/drawing/2014/main" id="{4826B338-5724-452B-94AD-36FC1569AA2D}"/>
              </a:ext>
            </a:extLst>
          </p:cNvPr>
          <p:cNvSpPr>
            <a:spLocks noGrp="1"/>
          </p:cNvSpPr>
          <p:nvPr>
            <p:ph idx="1"/>
          </p:nvPr>
        </p:nvSpPr>
        <p:spPr>
          <a:xfrm>
            <a:off x="330979" y="1912946"/>
            <a:ext cx="11022821" cy="4796393"/>
          </a:xfrm>
        </p:spPr>
        <p:txBody>
          <a:bodyPr/>
          <a:lstStyle/>
          <a:p>
            <a:r>
              <a:rPr lang="en-US"/>
              <a:t>If OPEB is reimbursed:</a:t>
            </a:r>
          </a:p>
          <a:p>
            <a:pPr lvl="1"/>
            <a:r>
              <a:rPr lang="en-US"/>
              <a:t>FY20 Fund Balance: $2,117,549  (5.75% Fund Balance)</a:t>
            </a:r>
          </a:p>
          <a:p>
            <a:r>
              <a:rPr lang="en-US"/>
              <a:t>If no OPEB Action:</a:t>
            </a:r>
          </a:p>
          <a:p>
            <a:pPr lvl="1"/>
            <a:r>
              <a:rPr lang="en-US"/>
              <a:t>Year End FY20 Fund Balance: $617,549 (~1.6% Fund Balance)</a:t>
            </a:r>
          </a:p>
          <a:p>
            <a:r>
              <a:rPr lang="en-US"/>
              <a:t>FY20 Revenue Deficit Coefficient – Undecided</a:t>
            </a:r>
          </a:p>
          <a:p>
            <a:endParaRPr lang="en-US"/>
          </a:p>
          <a:p>
            <a:r>
              <a:rPr lang="en-US"/>
              <a:t>July Board – Need a $10M TRAN (estimated)</a:t>
            </a:r>
          </a:p>
          <a:p>
            <a:endParaRPr lang="en-US"/>
          </a:p>
          <a:p>
            <a:endParaRPr lang="en-US"/>
          </a:p>
        </p:txBody>
      </p:sp>
    </p:spTree>
    <p:extLst>
      <p:ext uri="{BB962C8B-B14F-4D97-AF65-F5344CB8AC3E}">
        <p14:creationId xmlns:p14="http://schemas.microsoft.com/office/powerpoint/2010/main" val="428360782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2150-4C09-4A99-8EF8-721808EC7320}"/>
              </a:ext>
            </a:extLst>
          </p:cNvPr>
          <p:cNvSpPr>
            <a:spLocks noGrp="1"/>
          </p:cNvSpPr>
          <p:nvPr>
            <p:ph type="title"/>
          </p:nvPr>
        </p:nvSpPr>
        <p:spPr>
          <a:xfrm>
            <a:off x="136973" y="-94880"/>
            <a:ext cx="10515600" cy="1325563"/>
          </a:xfrm>
        </p:spPr>
        <p:txBody>
          <a:bodyPr>
            <a:normAutofit/>
          </a:bodyPr>
          <a:lstStyle/>
          <a:p>
            <a:r>
              <a:rPr lang="en-US" sz="3500"/>
              <a:t>FCMAT – Fund Balance &amp; Reserve for Economic Uncertainty</a:t>
            </a:r>
          </a:p>
        </p:txBody>
      </p:sp>
      <p:sp>
        <p:nvSpPr>
          <p:cNvPr id="3" name="Content Placeholder 2">
            <a:extLst>
              <a:ext uri="{FF2B5EF4-FFF2-40B4-BE49-F238E27FC236}">
                <a16:creationId xmlns:a16="http://schemas.microsoft.com/office/drawing/2014/main" id="{18C5F359-6EC4-44BC-B81F-1E401AD1441D}"/>
              </a:ext>
            </a:extLst>
          </p:cNvPr>
          <p:cNvSpPr>
            <a:spLocks noGrp="1"/>
          </p:cNvSpPr>
          <p:nvPr>
            <p:ph idx="1"/>
          </p:nvPr>
        </p:nvSpPr>
        <p:spPr>
          <a:xfrm>
            <a:off x="136973" y="1273428"/>
            <a:ext cx="10157039" cy="5407862"/>
          </a:xfrm>
        </p:spPr>
        <p:txBody>
          <a:bodyPr>
            <a:normAutofit fontScale="92500" lnSpcReduction="20000"/>
          </a:bodyPr>
          <a:lstStyle/>
          <a:p>
            <a:r>
              <a:rPr lang="en-US" sz="1200">
                <a:hlinkClick r:id="rId2"/>
              </a:rPr>
              <a:t>https://www.fcmat.org/PublicationsReports/Community-College-FHRA-4-14-2020.xlsx</a:t>
            </a:r>
            <a:endParaRPr lang="en-US" sz="1200"/>
          </a:p>
          <a:p>
            <a:r>
              <a:rPr lang="en-US"/>
              <a:t>11.1  Does the district have at least a 5% Reserve for Economic Uncertainty in the current year?</a:t>
            </a:r>
          </a:p>
          <a:p>
            <a:r>
              <a:rPr lang="en-US"/>
              <a:t>11.2  Did the district’s adopted budgets for the subsequent two years include at least a 5% Reserve for Economic Uncertainty?</a:t>
            </a:r>
          </a:p>
          <a:p>
            <a:r>
              <a:rPr lang="en-US"/>
              <a:t>11.3  Does the district have at least a 5% Reserve for Economic Uncertainty in its budget projections for the two subsequent years?</a:t>
            </a:r>
          </a:p>
          <a:p>
            <a:r>
              <a:rPr lang="en-US"/>
              <a:t>11.4  If the district’s budget projections for the subsequent two years do not include at least a 5% Reserve for Economic Uncertainty, does the district’s multiyear fiscal plan include a board-approved plan to restore at least a 5% Reserve for Economic Uncertainty?</a:t>
            </a:r>
          </a:p>
          <a:p>
            <a:r>
              <a:rPr lang="en-US"/>
              <a:t>11.5  Is the district’s projected unrestricted general fund budget stable or increasing in the two subsequent fiscal years?</a:t>
            </a:r>
          </a:p>
          <a:p>
            <a:r>
              <a:rPr lang="en-US"/>
              <a:t>11.6  If the district has unfunded or contingent liabilities or one-time costs, does the unrestricted general fund balance include any dedicated reserves above the recommended minimum 5% reserve level?</a:t>
            </a:r>
          </a:p>
          <a:p>
            <a:endParaRPr lang="en-US"/>
          </a:p>
          <a:p>
            <a:endParaRPr lang="en-US"/>
          </a:p>
        </p:txBody>
      </p:sp>
    </p:spTree>
    <p:extLst>
      <p:ext uri="{BB962C8B-B14F-4D97-AF65-F5344CB8AC3E}">
        <p14:creationId xmlns:p14="http://schemas.microsoft.com/office/powerpoint/2010/main" val="23175336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45361-8CFE-4963-98C3-024969DD058A}"/>
              </a:ext>
            </a:extLst>
          </p:cNvPr>
          <p:cNvSpPr>
            <a:spLocks noGrp="1"/>
          </p:cNvSpPr>
          <p:nvPr>
            <p:ph type="title"/>
          </p:nvPr>
        </p:nvSpPr>
        <p:spPr>
          <a:xfrm>
            <a:off x="47216" y="18255"/>
            <a:ext cx="10515600" cy="1325563"/>
          </a:xfrm>
        </p:spPr>
        <p:txBody>
          <a:bodyPr/>
          <a:lstStyle/>
          <a:p>
            <a:r>
              <a:rPr lang="en-US"/>
              <a:t>FCMAT - Cash Management</a:t>
            </a:r>
            <a:br>
              <a:rPr lang="en-US"/>
            </a:br>
            <a:endParaRPr lang="en-US"/>
          </a:p>
        </p:txBody>
      </p:sp>
      <p:sp>
        <p:nvSpPr>
          <p:cNvPr id="3" name="Content Placeholder 2">
            <a:extLst>
              <a:ext uri="{FF2B5EF4-FFF2-40B4-BE49-F238E27FC236}">
                <a16:creationId xmlns:a16="http://schemas.microsoft.com/office/drawing/2014/main" id="{EE592F6F-6927-4C4A-8708-74A22C869DB2}"/>
              </a:ext>
            </a:extLst>
          </p:cNvPr>
          <p:cNvSpPr>
            <a:spLocks noGrp="1"/>
          </p:cNvSpPr>
          <p:nvPr>
            <p:ph idx="1"/>
          </p:nvPr>
        </p:nvSpPr>
        <p:spPr>
          <a:xfrm>
            <a:off x="89758" y="992937"/>
            <a:ext cx="9783518" cy="5846808"/>
          </a:xfrm>
        </p:spPr>
        <p:txBody>
          <a:bodyPr>
            <a:normAutofit fontScale="70000" lnSpcReduction="20000"/>
          </a:bodyPr>
          <a:lstStyle/>
          <a:p>
            <a:r>
              <a:rPr lang="en-US"/>
              <a:t>4.1  Does the district balance all cash and investment accounts with bank statements monthly?</a:t>
            </a:r>
          </a:p>
          <a:p>
            <a:r>
              <a:rPr lang="en-US"/>
              <a:t>4.2  Are outstanding amounts in the cash and investment account reconciliations less than one year old, or if older, have a resolution?</a:t>
            </a:r>
          </a:p>
          <a:p>
            <a:r>
              <a:rPr lang="en-US"/>
              <a:t>4.3  Are accounts held by the county treasurer reconciled with the district’s and county office of education’s reports monthly?</a:t>
            </a:r>
          </a:p>
          <a:p>
            <a:r>
              <a:rPr lang="en-US"/>
              <a:t>4.4  Does the district comply with its county treasurer and/or county office of education’s requirements for balancing accounts?</a:t>
            </a:r>
          </a:p>
          <a:p>
            <a:r>
              <a:rPr lang="en-US"/>
              <a:t>4.5  Has the district had a positive cash balance at the end of the month during the most recent 12 months?</a:t>
            </a:r>
          </a:p>
          <a:p>
            <a:r>
              <a:rPr lang="en-US"/>
              <a:t>4.6  Does the district forecast its cash receipts and disbursements at least 18 months out, updating the actuals and reconciling the remaining months to the budget monthly to ensure cash flow needs are known?</a:t>
            </a:r>
          </a:p>
          <a:p>
            <a:r>
              <a:rPr lang="en-US"/>
              <a:t>4.7  Does the district have a plan to address cash flow needs during the current fiscal year?</a:t>
            </a:r>
          </a:p>
          <a:p>
            <a:r>
              <a:rPr lang="en-US"/>
              <a:t>4.8  Does the district have sufficient cash resources in its other funds to support its current and subsequent two fiscal years’ projected obligations in those funds?</a:t>
            </a:r>
          </a:p>
          <a:p>
            <a:r>
              <a:rPr lang="en-US"/>
              <a:t>4.9  If interfund borrowing is occurring, does the district comply with Object Code 7300 requirements in the BAM?</a:t>
            </a:r>
          </a:p>
          <a:p>
            <a:r>
              <a:rPr lang="en-US"/>
              <a:t>4.10  If the district is managing cash in any funds through external borrowing, such as a TRANS, has the district set aside funds for repayment attributable to the same year the funds were borrowed?</a:t>
            </a:r>
          </a:p>
          <a:p>
            <a:endParaRPr lang="en-US"/>
          </a:p>
        </p:txBody>
      </p:sp>
    </p:spTree>
    <p:extLst>
      <p:ext uri="{BB962C8B-B14F-4D97-AF65-F5344CB8AC3E}">
        <p14:creationId xmlns:p14="http://schemas.microsoft.com/office/powerpoint/2010/main" val="34423155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89A8-83F9-4A67-B8DB-44C9956012F1}"/>
              </a:ext>
            </a:extLst>
          </p:cNvPr>
          <p:cNvSpPr>
            <a:spLocks noGrp="1"/>
          </p:cNvSpPr>
          <p:nvPr>
            <p:ph type="title"/>
          </p:nvPr>
        </p:nvSpPr>
        <p:spPr>
          <a:xfrm>
            <a:off x="164720" y="178959"/>
            <a:ext cx="4122557" cy="1325563"/>
          </a:xfrm>
        </p:spPr>
        <p:txBody>
          <a:bodyPr/>
          <a:lstStyle/>
          <a:p>
            <a:r>
              <a:rPr lang="en-US"/>
              <a:t>MH Lease &amp; ROI </a:t>
            </a:r>
          </a:p>
        </p:txBody>
      </p:sp>
      <p:sp>
        <p:nvSpPr>
          <p:cNvPr id="3" name="Content Placeholder 2">
            <a:extLst>
              <a:ext uri="{FF2B5EF4-FFF2-40B4-BE49-F238E27FC236}">
                <a16:creationId xmlns:a16="http://schemas.microsoft.com/office/drawing/2014/main" id="{004655B7-CB2E-452D-95E3-192D672806AF}"/>
              </a:ext>
            </a:extLst>
          </p:cNvPr>
          <p:cNvSpPr>
            <a:spLocks noGrp="1"/>
          </p:cNvSpPr>
          <p:nvPr>
            <p:ph idx="1"/>
          </p:nvPr>
        </p:nvSpPr>
        <p:spPr>
          <a:xfrm>
            <a:off x="314149" y="1504523"/>
            <a:ext cx="4170243" cy="4672440"/>
          </a:xfrm>
        </p:spPr>
        <p:txBody>
          <a:bodyPr>
            <a:normAutofit/>
          </a:bodyPr>
          <a:lstStyle/>
          <a:p>
            <a:pPr marL="0" indent="0">
              <a:buNone/>
            </a:pPr>
            <a:r>
              <a:rPr lang="en-US" sz="1100"/>
              <a:t>Lease: </a:t>
            </a:r>
          </a:p>
          <a:p>
            <a:r>
              <a:rPr lang="en-US" sz="1100"/>
              <a:t>https://gavilan.sharepoint.com/:b:/g/gavilandocuments/EVlPwWAjk5VFl_GyR9HbJpcBQBzaCZs9QZXFhZ3ODHaxww?e=iC03wm</a:t>
            </a:r>
          </a:p>
        </p:txBody>
      </p:sp>
      <p:pic>
        <p:nvPicPr>
          <p:cNvPr id="5" name="Picture 4">
            <a:extLst>
              <a:ext uri="{FF2B5EF4-FFF2-40B4-BE49-F238E27FC236}">
                <a16:creationId xmlns:a16="http://schemas.microsoft.com/office/drawing/2014/main" id="{1DE2BB35-51CE-410C-AFF3-6E1DC9B8C5E1}"/>
              </a:ext>
            </a:extLst>
          </p:cNvPr>
          <p:cNvPicPr>
            <a:picLocks noChangeAspect="1"/>
          </p:cNvPicPr>
          <p:nvPr/>
        </p:nvPicPr>
        <p:blipFill>
          <a:blip r:embed="rId2"/>
          <a:stretch>
            <a:fillRect/>
          </a:stretch>
        </p:blipFill>
        <p:spPr>
          <a:xfrm>
            <a:off x="5028217" y="0"/>
            <a:ext cx="7070701" cy="6858000"/>
          </a:xfrm>
          <a:prstGeom prst="rect">
            <a:avLst/>
          </a:prstGeom>
        </p:spPr>
      </p:pic>
    </p:spTree>
    <p:extLst>
      <p:ext uri="{BB962C8B-B14F-4D97-AF65-F5344CB8AC3E}">
        <p14:creationId xmlns:p14="http://schemas.microsoft.com/office/powerpoint/2010/main" val="3761318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4DB4-2CCC-49ED-9AAF-959729E344ED}"/>
              </a:ext>
            </a:extLst>
          </p:cNvPr>
          <p:cNvSpPr>
            <a:spLocks noGrp="1"/>
          </p:cNvSpPr>
          <p:nvPr>
            <p:ph type="title"/>
          </p:nvPr>
        </p:nvSpPr>
        <p:spPr>
          <a:xfrm>
            <a:off x="305268" y="0"/>
            <a:ext cx="10515600" cy="1325563"/>
          </a:xfrm>
        </p:spPr>
        <p:txBody>
          <a:bodyPr/>
          <a:lstStyle/>
          <a:p>
            <a:r>
              <a:rPr lang="en-US"/>
              <a:t>SC Sheriff Contract</a:t>
            </a:r>
          </a:p>
        </p:txBody>
      </p:sp>
      <p:sp>
        <p:nvSpPr>
          <p:cNvPr id="3" name="Content Placeholder 2">
            <a:extLst>
              <a:ext uri="{FF2B5EF4-FFF2-40B4-BE49-F238E27FC236}">
                <a16:creationId xmlns:a16="http://schemas.microsoft.com/office/drawing/2014/main" id="{00EB73B9-6D95-49EF-9FC5-5ED31065231E}"/>
              </a:ext>
            </a:extLst>
          </p:cNvPr>
          <p:cNvSpPr>
            <a:spLocks noGrp="1"/>
          </p:cNvSpPr>
          <p:nvPr>
            <p:ph idx="1"/>
          </p:nvPr>
        </p:nvSpPr>
        <p:spPr>
          <a:xfrm>
            <a:off x="353417" y="953669"/>
            <a:ext cx="10361331" cy="5626645"/>
          </a:xfrm>
        </p:spPr>
        <p:txBody>
          <a:bodyPr>
            <a:noAutofit/>
          </a:bodyPr>
          <a:lstStyle/>
          <a:p>
            <a:r>
              <a:rPr lang="en-US" sz="1700"/>
              <a:t>Responding to disturbances on the Main campus, campus parking lots or other areas of the facility.</a:t>
            </a:r>
          </a:p>
          <a:p>
            <a:r>
              <a:rPr lang="en-US" sz="1700"/>
              <a:t>Facilitating reporting in support of criminal investigations related to Gavilan law enforcement activities.</a:t>
            </a:r>
          </a:p>
          <a:p>
            <a:r>
              <a:rPr lang="en-US" sz="1700"/>
              <a:t>Keeping order and peace throughout campus.</a:t>
            </a:r>
          </a:p>
          <a:p>
            <a:r>
              <a:rPr lang="en-US" sz="1700"/>
              <a:t>Provide security and maintain order at meetings, hearings, rallies, sporting events, other gatherings, and supplemental coverage within shift or with the prior approval of the Assigned Deputy's Unit Commander.</a:t>
            </a:r>
          </a:p>
          <a:p>
            <a:r>
              <a:rPr lang="en-US" sz="1700"/>
              <a:t>Observe and report public safety problems, safety, hazards, and other matters which require further attention by Gavilan.</a:t>
            </a:r>
            <a:endParaRPr lang="en-US" sz="1700">
              <a:hlinkClick r:id="rId2"/>
            </a:endParaRPr>
          </a:p>
          <a:p>
            <a:r>
              <a:rPr lang="en-US" sz="1700"/>
              <a:t>Participate in administrative hearings including but not limited to campus security staff, board and shared governance committee meetings as directed by Gavilan, with prior approval from the assigned Deputy's Unit Commander.</a:t>
            </a:r>
          </a:p>
          <a:p>
            <a:r>
              <a:rPr lang="en-US" sz="1700"/>
              <a:t>Enforce parking regulations, issue citations; Impound vehicles &amp; Provide crime statistics.</a:t>
            </a:r>
          </a:p>
          <a:p>
            <a:r>
              <a:rPr lang="en-US" sz="1700"/>
              <a:t>Assist the development of response plans for college disturbances and emergency situations.</a:t>
            </a:r>
          </a:p>
          <a:p>
            <a:r>
              <a:rPr lang="en-US" sz="1700"/>
              <a:t>Provide input in developing a formal campus crime prevention program.</a:t>
            </a:r>
          </a:p>
          <a:p>
            <a:r>
              <a:rPr lang="en-US" sz="1700"/>
              <a:t>Assist the in the development of programs and procedures for students and staff regarding safety and security issues. </a:t>
            </a:r>
          </a:p>
          <a:p>
            <a:r>
              <a:rPr lang="en-US" sz="1700"/>
              <a:t>Critical incident and specific crime information shall be provided to Gavilan by the Sheriff's Public Information Officer.</a:t>
            </a:r>
          </a:p>
          <a:p>
            <a:r>
              <a:rPr lang="en-US" sz="1700"/>
              <a:t>10.8 months of each calendar year; Assigned Hours of Coverage: 7:30AM until 3:30PM, Monday through Friday</a:t>
            </a:r>
          </a:p>
          <a:p>
            <a:r>
              <a:rPr lang="en-US" sz="1000">
                <a:hlinkClick r:id="rId2"/>
              </a:rPr>
              <a:t>FINAL - AGREEMENT CNTY OF SANTA CLARA SHERIFF.docx</a:t>
            </a:r>
            <a:endParaRPr lang="en-US" sz="1000"/>
          </a:p>
        </p:txBody>
      </p:sp>
    </p:spTree>
    <p:extLst>
      <p:ext uri="{BB962C8B-B14F-4D97-AF65-F5344CB8AC3E}">
        <p14:creationId xmlns:p14="http://schemas.microsoft.com/office/powerpoint/2010/main" val="18600289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13F47-42CF-42EF-A2FB-07068263D84B}"/>
              </a:ext>
            </a:extLst>
          </p:cNvPr>
          <p:cNvSpPr>
            <a:spLocks noGrp="1"/>
          </p:cNvSpPr>
          <p:nvPr>
            <p:ph type="title"/>
          </p:nvPr>
        </p:nvSpPr>
        <p:spPr/>
        <p:txBody>
          <a:bodyPr/>
          <a:lstStyle/>
          <a:p>
            <a:r>
              <a:rPr lang="en-US"/>
              <a:t>CARES Act</a:t>
            </a:r>
          </a:p>
        </p:txBody>
      </p:sp>
      <p:sp>
        <p:nvSpPr>
          <p:cNvPr id="3" name="Content Placeholder 2">
            <a:extLst>
              <a:ext uri="{FF2B5EF4-FFF2-40B4-BE49-F238E27FC236}">
                <a16:creationId xmlns:a16="http://schemas.microsoft.com/office/drawing/2014/main" id="{37CAD9ED-E467-433B-B7A3-1505C2B86352}"/>
              </a:ext>
            </a:extLst>
          </p:cNvPr>
          <p:cNvSpPr>
            <a:spLocks noGrp="1"/>
          </p:cNvSpPr>
          <p:nvPr>
            <p:ph idx="1"/>
          </p:nvPr>
        </p:nvSpPr>
        <p:spPr/>
        <p:txBody>
          <a:bodyPr>
            <a:normAutofit/>
          </a:bodyPr>
          <a:lstStyle/>
          <a:p>
            <a:r>
              <a:rPr lang="en-US"/>
              <a:t>CARES Act Committee met twice </a:t>
            </a:r>
          </a:p>
          <a:p>
            <a:pPr lvl="1"/>
            <a:r>
              <a:rPr lang="en-US"/>
              <a:t>Principles and Values of the allocation for the direct aid to student and most need. </a:t>
            </a:r>
          </a:p>
          <a:p>
            <a:r>
              <a:rPr lang="en-US"/>
              <a:t>50% $1.1M for direct student aid</a:t>
            </a:r>
          </a:p>
          <a:p>
            <a:pPr lvl="1"/>
            <a:r>
              <a:rPr lang="en-US"/>
              <a:t>832 students that are qualified. </a:t>
            </a:r>
          </a:p>
          <a:p>
            <a:pPr lvl="1"/>
            <a:r>
              <a:rPr lang="en-US"/>
              <a:t>$700 awarded to each student</a:t>
            </a:r>
          </a:p>
          <a:p>
            <a:r>
              <a:rPr lang="en-US"/>
              <a:t>50% $1.1M for institutional support directly related for the COVID response</a:t>
            </a:r>
          </a:p>
          <a:p>
            <a:pPr lvl="1"/>
            <a:r>
              <a:rPr lang="en-US"/>
              <a:t>Some tech improvements to faculty and staff </a:t>
            </a:r>
          </a:p>
          <a:p>
            <a:pPr lvl="1"/>
            <a:r>
              <a:rPr lang="en-US"/>
              <a:t>PD for faculty for DE </a:t>
            </a:r>
          </a:p>
          <a:p>
            <a:endParaRPr lang="en-US"/>
          </a:p>
        </p:txBody>
      </p:sp>
    </p:spTree>
    <p:extLst>
      <p:ext uri="{BB962C8B-B14F-4D97-AF65-F5344CB8AC3E}">
        <p14:creationId xmlns:p14="http://schemas.microsoft.com/office/powerpoint/2010/main" val="7988283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AA113E-F645-48FE-B188-732AB4922790}"/>
              </a:ext>
            </a:extLst>
          </p:cNvPr>
          <p:cNvSpPr>
            <a:spLocks noGrp="1"/>
          </p:cNvSpPr>
          <p:nvPr>
            <p:ph idx="1"/>
          </p:nvPr>
        </p:nvSpPr>
        <p:spPr>
          <a:xfrm>
            <a:off x="173846" y="1403061"/>
            <a:ext cx="11082972" cy="4831484"/>
          </a:xfrm>
        </p:spPr>
        <p:txBody>
          <a:bodyPr/>
          <a:lstStyle/>
          <a:p>
            <a:endParaRPr lang="en-US"/>
          </a:p>
        </p:txBody>
      </p:sp>
      <p:sp>
        <p:nvSpPr>
          <p:cNvPr id="4" name="TextBox 3">
            <a:extLst>
              <a:ext uri="{FF2B5EF4-FFF2-40B4-BE49-F238E27FC236}">
                <a16:creationId xmlns:a16="http://schemas.microsoft.com/office/drawing/2014/main" id="{0B02EB2F-E406-4481-83ED-616280F5B217}"/>
              </a:ext>
            </a:extLst>
          </p:cNvPr>
          <p:cNvSpPr txBox="1"/>
          <p:nvPr/>
        </p:nvSpPr>
        <p:spPr>
          <a:xfrm>
            <a:off x="3338946" y="6311900"/>
            <a:ext cx="8520878" cy="369332"/>
          </a:xfrm>
          <a:prstGeom prst="rect">
            <a:avLst/>
          </a:prstGeom>
          <a:noFill/>
        </p:spPr>
        <p:txBody>
          <a:bodyPr wrap="square" rtlCol="0">
            <a:spAutoFit/>
          </a:bodyPr>
          <a:lstStyle/>
          <a:p>
            <a:r>
              <a:rPr lang="en-US"/>
              <a:t>by Mark </a:t>
            </a:r>
            <a:r>
              <a:rPr lang="en-US" err="1"/>
              <a:t>Schniepp</a:t>
            </a:r>
            <a:r>
              <a:rPr lang="en-US"/>
              <a:t> May 1, 2020</a:t>
            </a:r>
            <a:r>
              <a:rPr lang="en-US">
                <a:hlinkClick r:id="rId2"/>
              </a:rPr>
              <a:t>https://californiaforecast.com/author/</a:t>
            </a:r>
            <a:r>
              <a:rPr lang="en-US" err="1">
                <a:hlinkClick r:id="rId2"/>
              </a:rPr>
              <a:t>californiaforecast</a:t>
            </a:r>
            <a:r>
              <a:rPr lang="en-US">
                <a:hlinkClick r:id="rId2"/>
              </a:rPr>
              <a:t>/</a:t>
            </a:r>
            <a:endParaRPr lang="en-US"/>
          </a:p>
        </p:txBody>
      </p:sp>
      <p:pic>
        <p:nvPicPr>
          <p:cNvPr id="6" name="Picture 5">
            <a:extLst>
              <a:ext uri="{FF2B5EF4-FFF2-40B4-BE49-F238E27FC236}">
                <a16:creationId xmlns:a16="http://schemas.microsoft.com/office/drawing/2014/main" id="{C4F4010E-BE21-4764-A0EB-8FD3FBDB308E}"/>
              </a:ext>
            </a:extLst>
          </p:cNvPr>
          <p:cNvPicPr>
            <a:picLocks noChangeAspect="1"/>
          </p:cNvPicPr>
          <p:nvPr/>
        </p:nvPicPr>
        <p:blipFill>
          <a:blip r:embed="rId3"/>
          <a:stretch>
            <a:fillRect/>
          </a:stretch>
        </p:blipFill>
        <p:spPr>
          <a:xfrm>
            <a:off x="1" y="-23813"/>
            <a:ext cx="9331036" cy="1319000"/>
          </a:xfrm>
          <a:prstGeom prst="rect">
            <a:avLst/>
          </a:prstGeom>
        </p:spPr>
      </p:pic>
      <p:pic>
        <p:nvPicPr>
          <p:cNvPr id="7" name="Picture 6">
            <a:extLst>
              <a:ext uri="{FF2B5EF4-FFF2-40B4-BE49-F238E27FC236}">
                <a16:creationId xmlns:a16="http://schemas.microsoft.com/office/drawing/2014/main" id="{00D446BC-C18D-47E0-BC3F-64E98E2DCFE6}"/>
              </a:ext>
            </a:extLst>
          </p:cNvPr>
          <p:cNvPicPr>
            <a:picLocks noChangeAspect="1"/>
          </p:cNvPicPr>
          <p:nvPr/>
        </p:nvPicPr>
        <p:blipFill>
          <a:blip r:embed="rId4"/>
          <a:stretch>
            <a:fillRect/>
          </a:stretch>
        </p:blipFill>
        <p:spPr>
          <a:xfrm>
            <a:off x="173846" y="1372542"/>
            <a:ext cx="6630944" cy="4831484"/>
          </a:xfrm>
          <a:prstGeom prst="rect">
            <a:avLst/>
          </a:prstGeom>
        </p:spPr>
      </p:pic>
    </p:spTree>
    <p:extLst>
      <p:ext uri="{BB962C8B-B14F-4D97-AF65-F5344CB8AC3E}">
        <p14:creationId xmlns:p14="http://schemas.microsoft.com/office/powerpoint/2010/main" val="498246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4B7E0-C0AA-4F9D-B4BE-1D6E4507CAA1}"/>
              </a:ext>
            </a:extLst>
          </p:cNvPr>
          <p:cNvSpPr>
            <a:spLocks noGrp="1"/>
          </p:cNvSpPr>
          <p:nvPr>
            <p:ph type="title"/>
          </p:nvPr>
        </p:nvSpPr>
        <p:spPr/>
        <p:txBody>
          <a:bodyPr/>
          <a:lstStyle/>
          <a:p>
            <a:r>
              <a:rPr lang="en-US" dirty="0"/>
              <a:t>SLIDES FROM AUGUST 2020 (&amp; PRIOR)</a:t>
            </a:r>
          </a:p>
        </p:txBody>
      </p:sp>
      <p:sp>
        <p:nvSpPr>
          <p:cNvPr id="3" name="Content Placeholder 2">
            <a:extLst>
              <a:ext uri="{FF2B5EF4-FFF2-40B4-BE49-F238E27FC236}">
                <a16:creationId xmlns:a16="http://schemas.microsoft.com/office/drawing/2014/main" id="{8930398A-7A73-4EA5-9D3E-7B3227E6D3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858075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716F1-56DC-4486-B9DE-712C2A2F5EF4}"/>
              </a:ext>
            </a:extLst>
          </p:cNvPr>
          <p:cNvPicPr>
            <a:picLocks noChangeAspect="1"/>
          </p:cNvPicPr>
          <p:nvPr/>
        </p:nvPicPr>
        <p:blipFill>
          <a:blip r:embed="rId2"/>
          <a:stretch>
            <a:fillRect/>
          </a:stretch>
        </p:blipFill>
        <p:spPr>
          <a:xfrm>
            <a:off x="457199" y="83857"/>
            <a:ext cx="11579641" cy="6774143"/>
          </a:xfrm>
          <a:prstGeom prst="rect">
            <a:avLst/>
          </a:prstGeom>
        </p:spPr>
      </p:pic>
    </p:spTree>
    <p:extLst>
      <p:ext uri="{BB962C8B-B14F-4D97-AF65-F5344CB8AC3E}">
        <p14:creationId xmlns:p14="http://schemas.microsoft.com/office/powerpoint/2010/main" val="359549050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00EFF53-F940-4AC7-898F-A9F7273312D9}"/>
              </a:ext>
            </a:extLst>
          </p:cNvPr>
          <p:cNvPicPr>
            <a:picLocks noGrp="1" noChangeAspect="1"/>
          </p:cNvPicPr>
          <p:nvPr>
            <p:ph idx="1"/>
          </p:nvPr>
        </p:nvPicPr>
        <p:blipFill>
          <a:blip r:embed="rId2"/>
          <a:stretch>
            <a:fillRect/>
          </a:stretch>
        </p:blipFill>
        <p:spPr>
          <a:xfrm>
            <a:off x="2217149" y="1203522"/>
            <a:ext cx="7113888" cy="5108378"/>
          </a:xfrm>
          <a:prstGeom prst="rect">
            <a:avLst/>
          </a:prstGeom>
        </p:spPr>
      </p:pic>
      <p:sp>
        <p:nvSpPr>
          <p:cNvPr id="4" name="TextBox 3">
            <a:extLst>
              <a:ext uri="{FF2B5EF4-FFF2-40B4-BE49-F238E27FC236}">
                <a16:creationId xmlns:a16="http://schemas.microsoft.com/office/drawing/2014/main" id="{0B02EB2F-E406-4481-83ED-616280F5B217}"/>
              </a:ext>
            </a:extLst>
          </p:cNvPr>
          <p:cNvSpPr txBox="1"/>
          <p:nvPr/>
        </p:nvSpPr>
        <p:spPr>
          <a:xfrm>
            <a:off x="3338946" y="6311900"/>
            <a:ext cx="8520878" cy="369332"/>
          </a:xfrm>
          <a:prstGeom prst="rect">
            <a:avLst/>
          </a:prstGeom>
          <a:noFill/>
        </p:spPr>
        <p:txBody>
          <a:bodyPr wrap="square" rtlCol="0">
            <a:spAutoFit/>
          </a:bodyPr>
          <a:lstStyle/>
          <a:p>
            <a:r>
              <a:rPr lang="en-US"/>
              <a:t>by Mark Schniepp May 1, 2020</a:t>
            </a:r>
            <a:r>
              <a:rPr lang="en-US">
                <a:hlinkClick r:id="rId3"/>
              </a:rPr>
              <a:t>https://californiaforecast.com/author/californiaforecast/</a:t>
            </a:r>
            <a:endParaRPr lang="en-US"/>
          </a:p>
        </p:txBody>
      </p:sp>
      <p:pic>
        <p:nvPicPr>
          <p:cNvPr id="6" name="Picture 5">
            <a:extLst>
              <a:ext uri="{FF2B5EF4-FFF2-40B4-BE49-F238E27FC236}">
                <a16:creationId xmlns:a16="http://schemas.microsoft.com/office/drawing/2014/main" id="{C4F4010E-BE21-4764-A0EB-8FD3FBDB308E}"/>
              </a:ext>
            </a:extLst>
          </p:cNvPr>
          <p:cNvPicPr>
            <a:picLocks noChangeAspect="1"/>
          </p:cNvPicPr>
          <p:nvPr/>
        </p:nvPicPr>
        <p:blipFill>
          <a:blip r:embed="rId4"/>
          <a:stretch>
            <a:fillRect/>
          </a:stretch>
        </p:blipFill>
        <p:spPr>
          <a:xfrm>
            <a:off x="1" y="-23813"/>
            <a:ext cx="9331036" cy="1319000"/>
          </a:xfrm>
          <a:prstGeom prst="rect">
            <a:avLst/>
          </a:prstGeom>
        </p:spPr>
      </p:pic>
    </p:spTree>
    <p:extLst>
      <p:ext uri="{BB962C8B-B14F-4D97-AF65-F5344CB8AC3E}">
        <p14:creationId xmlns:p14="http://schemas.microsoft.com/office/powerpoint/2010/main" val="40696450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D14520BD-5057-477E-A893-7D77FCCDDA21}"/>
              </a:ext>
            </a:extLst>
          </p:cNvPr>
          <p:cNvPicPr>
            <a:picLocks noGrp="1" noChangeAspect="1"/>
          </p:cNvPicPr>
          <p:nvPr>
            <p:ph idx="1"/>
          </p:nvPr>
        </p:nvPicPr>
        <p:blipFill>
          <a:blip r:embed="rId2"/>
          <a:stretch>
            <a:fillRect/>
          </a:stretch>
        </p:blipFill>
        <p:spPr>
          <a:xfrm>
            <a:off x="202002" y="2251494"/>
            <a:ext cx="11082338" cy="3660117"/>
          </a:xfrm>
          <a:prstGeom prst="rect">
            <a:avLst/>
          </a:prstGeom>
        </p:spPr>
      </p:pic>
      <p:sp>
        <p:nvSpPr>
          <p:cNvPr id="4" name="TextBox 3">
            <a:extLst>
              <a:ext uri="{FF2B5EF4-FFF2-40B4-BE49-F238E27FC236}">
                <a16:creationId xmlns:a16="http://schemas.microsoft.com/office/drawing/2014/main" id="{0B02EB2F-E406-4481-83ED-616280F5B217}"/>
              </a:ext>
            </a:extLst>
          </p:cNvPr>
          <p:cNvSpPr txBox="1"/>
          <p:nvPr/>
        </p:nvSpPr>
        <p:spPr>
          <a:xfrm>
            <a:off x="3338946" y="6311900"/>
            <a:ext cx="8520878" cy="369332"/>
          </a:xfrm>
          <a:prstGeom prst="rect">
            <a:avLst/>
          </a:prstGeom>
          <a:noFill/>
        </p:spPr>
        <p:txBody>
          <a:bodyPr wrap="square" rtlCol="0">
            <a:spAutoFit/>
          </a:bodyPr>
          <a:lstStyle/>
          <a:p>
            <a:r>
              <a:rPr lang="en-US"/>
              <a:t>by Mark Schniepp May 1, 2020</a:t>
            </a:r>
            <a:r>
              <a:rPr lang="en-US">
                <a:hlinkClick r:id="rId3"/>
              </a:rPr>
              <a:t>https://californiaforecast.com/author/californiaforecast/</a:t>
            </a:r>
            <a:endParaRPr lang="en-US"/>
          </a:p>
        </p:txBody>
      </p:sp>
      <p:pic>
        <p:nvPicPr>
          <p:cNvPr id="6" name="Picture 5">
            <a:extLst>
              <a:ext uri="{FF2B5EF4-FFF2-40B4-BE49-F238E27FC236}">
                <a16:creationId xmlns:a16="http://schemas.microsoft.com/office/drawing/2014/main" id="{C4F4010E-BE21-4764-A0EB-8FD3FBDB308E}"/>
              </a:ext>
            </a:extLst>
          </p:cNvPr>
          <p:cNvPicPr>
            <a:picLocks noChangeAspect="1"/>
          </p:cNvPicPr>
          <p:nvPr/>
        </p:nvPicPr>
        <p:blipFill>
          <a:blip r:embed="rId4"/>
          <a:stretch>
            <a:fillRect/>
          </a:stretch>
        </p:blipFill>
        <p:spPr>
          <a:xfrm>
            <a:off x="1" y="-23813"/>
            <a:ext cx="9331036" cy="1319000"/>
          </a:xfrm>
          <a:prstGeom prst="rect">
            <a:avLst/>
          </a:prstGeom>
        </p:spPr>
      </p:pic>
    </p:spTree>
    <p:extLst>
      <p:ext uri="{BB962C8B-B14F-4D97-AF65-F5344CB8AC3E}">
        <p14:creationId xmlns:p14="http://schemas.microsoft.com/office/powerpoint/2010/main" val="483804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F697012-6BE2-4314-88A4-9499235432AD}"/>
              </a:ext>
            </a:extLst>
          </p:cNvPr>
          <p:cNvPicPr>
            <a:picLocks noGrp="1" noChangeAspect="1"/>
          </p:cNvPicPr>
          <p:nvPr>
            <p:ph idx="1"/>
          </p:nvPr>
        </p:nvPicPr>
        <p:blipFill>
          <a:blip r:embed="rId2"/>
          <a:stretch>
            <a:fillRect/>
          </a:stretch>
        </p:blipFill>
        <p:spPr>
          <a:xfrm>
            <a:off x="1198334" y="1388162"/>
            <a:ext cx="6581741" cy="4830763"/>
          </a:xfrm>
          <a:prstGeom prst="rect">
            <a:avLst/>
          </a:prstGeom>
        </p:spPr>
      </p:pic>
      <p:sp>
        <p:nvSpPr>
          <p:cNvPr id="4" name="TextBox 3">
            <a:extLst>
              <a:ext uri="{FF2B5EF4-FFF2-40B4-BE49-F238E27FC236}">
                <a16:creationId xmlns:a16="http://schemas.microsoft.com/office/drawing/2014/main" id="{0B02EB2F-E406-4481-83ED-616280F5B217}"/>
              </a:ext>
            </a:extLst>
          </p:cNvPr>
          <p:cNvSpPr txBox="1"/>
          <p:nvPr/>
        </p:nvSpPr>
        <p:spPr>
          <a:xfrm>
            <a:off x="3338946" y="6311900"/>
            <a:ext cx="8520878" cy="369332"/>
          </a:xfrm>
          <a:prstGeom prst="rect">
            <a:avLst/>
          </a:prstGeom>
          <a:noFill/>
        </p:spPr>
        <p:txBody>
          <a:bodyPr wrap="square" rtlCol="0">
            <a:spAutoFit/>
          </a:bodyPr>
          <a:lstStyle/>
          <a:p>
            <a:r>
              <a:rPr lang="en-US"/>
              <a:t>by Mark Schniepp May 1, 2020</a:t>
            </a:r>
            <a:r>
              <a:rPr lang="en-US">
                <a:hlinkClick r:id="rId3"/>
              </a:rPr>
              <a:t>https://californiaforecast.com/author/californiaforecast/</a:t>
            </a:r>
            <a:endParaRPr lang="en-US"/>
          </a:p>
        </p:txBody>
      </p:sp>
      <p:pic>
        <p:nvPicPr>
          <p:cNvPr id="6" name="Picture 5">
            <a:extLst>
              <a:ext uri="{FF2B5EF4-FFF2-40B4-BE49-F238E27FC236}">
                <a16:creationId xmlns:a16="http://schemas.microsoft.com/office/drawing/2014/main" id="{C4F4010E-BE21-4764-A0EB-8FD3FBDB308E}"/>
              </a:ext>
            </a:extLst>
          </p:cNvPr>
          <p:cNvPicPr>
            <a:picLocks noChangeAspect="1"/>
          </p:cNvPicPr>
          <p:nvPr/>
        </p:nvPicPr>
        <p:blipFill>
          <a:blip r:embed="rId4"/>
          <a:stretch>
            <a:fillRect/>
          </a:stretch>
        </p:blipFill>
        <p:spPr>
          <a:xfrm>
            <a:off x="1" y="-23813"/>
            <a:ext cx="9331036" cy="1319000"/>
          </a:xfrm>
          <a:prstGeom prst="rect">
            <a:avLst/>
          </a:prstGeom>
        </p:spPr>
      </p:pic>
    </p:spTree>
    <p:extLst>
      <p:ext uri="{BB962C8B-B14F-4D97-AF65-F5344CB8AC3E}">
        <p14:creationId xmlns:p14="http://schemas.microsoft.com/office/powerpoint/2010/main" val="8463713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86BFC-E2DC-43D2-A0D4-7377D2AFCF7B}"/>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FE219F4-3F03-4D3C-B41F-FFDC2001BD40}"/>
              </a:ext>
            </a:extLst>
          </p:cNvPr>
          <p:cNvPicPr>
            <a:picLocks noChangeAspect="1"/>
          </p:cNvPicPr>
          <p:nvPr/>
        </p:nvPicPr>
        <p:blipFill>
          <a:blip r:embed="rId2"/>
          <a:stretch>
            <a:fillRect/>
          </a:stretch>
        </p:blipFill>
        <p:spPr>
          <a:xfrm>
            <a:off x="180952" y="82896"/>
            <a:ext cx="11830095" cy="6692207"/>
          </a:xfrm>
          <a:prstGeom prst="rect">
            <a:avLst/>
          </a:prstGeom>
        </p:spPr>
      </p:pic>
    </p:spTree>
    <p:extLst>
      <p:ext uri="{BB962C8B-B14F-4D97-AF65-F5344CB8AC3E}">
        <p14:creationId xmlns:p14="http://schemas.microsoft.com/office/powerpoint/2010/main" val="150233149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3BE7D-78F3-4FB7-90F8-BA8869B4D09F}"/>
              </a:ext>
            </a:extLst>
          </p:cNvPr>
          <p:cNvPicPr>
            <a:picLocks noChangeAspect="1"/>
          </p:cNvPicPr>
          <p:nvPr/>
        </p:nvPicPr>
        <p:blipFill>
          <a:blip r:embed="rId3"/>
          <a:stretch>
            <a:fillRect/>
          </a:stretch>
        </p:blipFill>
        <p:spPr>
          <a:xfrm>
            <a:off x="136886" y="0"/>
            <a:ext cx="12055114" cy="6704796"/>
          </a:xfrm>
          <a:prstGeom prst="rect">
            <a:avLst/>
          </a:prstGeom>
        </p:spPr>
      </p:pic>
    </p:spTree>
    <p:extLst>
      <p:ext uri="{BB962C8B-B14F-4D97-AF65-F5344CB8AC3E}">
        <p14:creationId xmlns:p14="http://schemas.microsoft.com/office/powerpoint/2010/main" val="5405651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8AF9-7524-457F-8DA8-21A89D8411FD}"/>
              </a:ext>
            </a:extLst>
          </p:cNvPr>
          <p:cNvSpPr>
            <a:spLocks noGrp="1"/>
          </p:cNvSpPr>
          <p:nvPr>
            <p:ph type="title"/>
          </p:nvPr>
        </p:nvSpPr>
        <p:spPr>
          <a:xfrm>
            <a:off x="197572" y="239189"/>
            <a:ext cx="10515600" cy="1325563"/>
          </a:xfrm>
        </p:spPr>
        <p:txBody>
          <a:bodyPr>
            <a:normAutofit/>
          </a:bodyPr>
          <a:lstStyle/>
          <a:p>
            <a:r>
              <a:rPr lang="en-US"/>
              <a:t>CCCCO &amp; League </a:t>
            </a:r>
            <a:br>
              <a:rPr lang="en-US"/>
            </a:br>
            <a:r>
              <a:rPr lang="en-US"/>
              <a:t>FY21 Assumptions &amp; Updates</a:t>
            </a:r>
          </a:p>
        </p:txBody>
      </p:sp>
      <p:sp>
        <p:nvSpPr>
          <p:cNvPr id="3" name="Content Placeholder 2">
            <a:extLst>
              <a:ext uri="{FF2B5EF4-FFF2-40B4-BE49-F238E27FC236}">
                <a16:creationId xmlns:a16="http://schemas.microsoft.com/office/drawing/2014/main" id="{7B7463FA-A2BA-4F13-9E23-FB63A9263CBC}"/>
              </a:ext>
            </a:extLst>
          </p:cNvPr>
          <p:cNvSpPr>
            <a:spLocks noGrp="1"/>
          </p:cNvSpPr>
          <p:nvPr>
            <p:ph idx="1"/>
          </p:nvPr>
        </p:nvSpPr>
        <p:spPr>
          <a:xfrm>
            <a:off x="98558" y="1631684"/>
            <a:ext cx="12029562" cy="5226316"/>
          </a:xfrm>
        </p:spPr>
        <p:txBody>
          <a:bodyPr>
            <a:normAutofit fontScale="92500" lnSpcReduction="20000"/>
          </a:bodyPr>
          <a:lstStyle/>
          <a:p>
            <a:r>
              <a:rPr lang="en-US"/>
              <a:t>Chancellor Oakley:</a:t>
            </a:r>
          </a:p>
          <a:p>
            <a:pPr lvl="1"/>
            <a:r>
              <a:rPr lang="en-US"/>
              <a:t>May revise will occur on Thursday, final determined in August.</a:t>
            </a:r>
          </a:p>
          <a:p>
            <a:pPr lvl="1"/>
            <a:r>
              <a:rPr lang="en-US"/>
              <a:t>$18B impact on K-14 schools (Prop 98).</a:t>
            </a:r>
          </a:p>
          <a:p>
            <a:pPr lvl="1"/>
            <a:r>
              <a:rPr lang="en-US"/>
              <a:t>All 115 colleges should expect reductions in general apportionment &amp; categoricals.</a:t>
            </a:r>
          </a:p>
          <a:p>
            <a:pPr lvl="1"/>
            <a:r>
              <a:rPr lang="en-US"/>
              <a:t>Emphasizing flexibility; focus on trying to maintain current levels of enrollment.</a:t>
            </a:r>
          </a:p>
          <a:p>
            <a:pPr lvl="1"/>
            <a:r>
              <a:rPr lang="en-US"/>
              <a:t>No certainty for a rebound in FY21 and the recovery timeline.</a:t>
            </a:r>
          </a:p>
          <a:p>
            <a:pPr lvl="1"/>
            <a:r>
              <a:rPr lang="en-US"/>
              <a:t>The Re-Opening Task Force has been created by the CEO group that will be providing preliminary findings and guidance will be available May 22nd.</a:t>
            </a:r>
          </a:p>
          <a:p>
            <a:r>
              <a:rPr lang="en-US"/>
              <a:t>The Community College League of California is advocating for the following:</a:t>
            </a:r>
          </a:p>
          <a:p>
            <a:pPr lvl="1"/>
            <a:r>
              <a:rPr lang="en-US"/>
              <a:t>Protect the base funding. </a:t>
            </a:r>
          </a:p>
          <a:p>
            <a:pPr lvl="1"/>
            <a:r>
              <a:rPr lang="en-US"/>
              <a:t>Maximize local flexibility.</a:t>
            </a:r>
          </a:p>
          <a:p>
            <a:pPr lvl="1"/>
            <a:r>
              <a:rPr lang="en-US"/>
              <a:t>All 115 colleges share in the reductions equally.</a:t>
            </a:r>
          </a:p>
          <a:p>
            <a:pPr lvl="1"/>
            <a:r>
              <a:rPr lang="en-US"/>
              <a:t>Extend the “hold harmless” for two more years.</a:t>
            </a:r>
          </a:p>
          <a:p>
            <a:pPr lvl="1"/>
            <a:r>
              <a:rPr lang="en-US"/>
              <a:t>Provide regulatory relief to promote stability.</a:t>
            </a:r>
          </a:p>
          <a:p>
            <a:pPr lvl="1"/>
            <a:r>
              <a:rPr lang="en-US"/>
              <a:t>Evaluate the Student Centered Funding Formula in lieu of remote instruction.</a:t>
            </a:r>
          </a:p>
          <a:p>
            <a:pPr lvl="1"/>
            <a:r>
              <a:rPr lang="en-US"/>
              <a:t>Consider security measures for all districts.</a:t>
            </a:r>
          </a:p>
          <a:p>
            <a:pPr lvl="1"/>
            <a:endParaRPr lang="en-US"/>
          </a:p>
          <a:p>
            <a:pPr lvl="1"/>
            <a:endParaRPr lang="en-US"/>
          </a:p>
          <a:p>
            <a:pPr lvl="1"/>
            <a:endParaRPr lang="en-US"/>
          </a:p>
        </p:txBody>
      </p:sp>
    </p:spTree>
    <p:extLst>
      <p:ext uri="{BB962C8B-B14F-4D97-AF65-F5344CB8AC3E}">
        <p14:creationId xmlns:p14="http://schemas.microsoft.com/office/powerpoint/2010/main" val="55626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fade">
                                      <p:cBhvr>
                                        <p:cTn id="48" dur="500"/>
                                        <p:tgtEl>
                                          <p:spTgt spid="3">
                                            <p:txEl>
                                              <p:pRg st="13" end="13"/>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fade">
                                      <p:cBhvr>
                                        <p:cTn id="51"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E85A1C-AFCE-45D8-8286-C9361A517C36}"/>
              </a:ext>
            </a:extLst>
          </p:cNvPr>
          <p:cNvSpPr>
            <a:spLocks noGrp="1"/>
          </p:cNvSpPr>
          <p:nvPr>
            <p:ph idx="1"/>
          </p:nvPr>
        </p:nvSpPr>
        <p:spPr>
          <a:xfrm>
            <a:off x="353291" y="394854"/>
            <a:ext cx="11000509" cy="6199909"/>
          </a:xfrm>
        </p:spPr>
        <p:txBody>
          <a:bodyPr>
            <a:normAutofit fontScale="92500" lnSpcReduction="20000"/>
          </a:bodyPr>
          <a:lstStyle/>
          <a:p>
            <a:pPr lvl="0"/>
            <a:r>
              <a:rPr lang="en-US"/>
              <a:t>Update from Emergency Operations Center from Ryuk &amp; COVID. </a:t>
            </a:r>
          </a:p>
          <a:p>
            <a:pPr lvl="1"/>
            <a:r>
              <a:rPr lang="en-US"/>
              <a:t>$25K deductible per occurrence. </a:t>
            </a:r>
          </a:p>
          <a:p>
            <a:pPr lvl="1"/>
            <a:r>
              <a:rPr lang="en-US"/>
              <a:t>FEMA reimbursement eligibility &amp; process (typically 2-year lag)</a:t>
            </a:r>
          </a:p>
          <a:p>
            <a:pPr marL="0" indent="0">
              <a:buNone/>
            </a:pPr>
            <a:endParaRPr lang="en-US"/>
          </a:p>
          <a:p>
            <a:pPr lvl="0"/>
            <a:r>
              <a:rPr lang="en-US"/>
              <a:t>Fiscal Update of Gavilan Joint Community College District</a:t>
            </a:r>
          </a:p>
          <a:p>
            <a:pPr lvl="1"/>
            <a:r>
              <a:rPr lang="en-US"/>
              <a:t>FY20 Expense Projection* &amp; Unforeseen factors </a:t>
            </a:r>
          </a:p>
          <a:p>
            <a:pPr lvl="2"/>
            <a:r>
              <a:rPr lang="en-US"/>
              <a:t>December 2019 - $1.9M deficit</a:t>
            </a:r>
          </a:p>
          <a:p>
            <a:pPr lvl="2"/>
            <a:r>
              <a:rPr lang="en-US"/>
              <a:t>January 2020 – changed to $1.7M deficit</a:t>
            </a:r>
          </a:p>
          <a:p>
            <a:pPr lvl="2"/>
            <a:r>
              <a:rPr lang="en-US"/>
              <a:t>February 2020 (after State Recalculation)  - changed to $3M deficit</a:t>
            </a:r>
          </a:p>
          <a:p>
            <a:pPr lvl="1"/>
            <a:r>
              <a:rPr lang="en-US"/>
              <a:t>FY21 Revenue Projections</a:t>
            </a:r>
          </a:p>
          <a:p>
            <a:pPr lvl="2"/>
            <a:r>
              <a:rPr lang="en-US"/>
              <a:t>No COLA in FY21</a:t>
            </a:r>
          </a:p>
          <a:p>
            <a:pPr lvl="2"/>
            <a:r>
              <a:rPr lang="en-US"/>
              <a:t>Property Tax deference</a:t>
            </a:r>
          </a:p>
          <a:p>
            <a:pPr lvl="2"/>
            <a:r>
              <a:rPr lang="en-US"/>
              <a:t>JPA </a:t>
            </a:r>
          </a:p>
          <a:p>
            <a:pPr lvl="2"/>
            <a:r>
              <a:rPr lang="en-US"/>
              <a:t>Golf </a:t>
            </a:r>
          </a:p>
          <a:p>
            <a:pPr lvl="1"/>
            <a:r>
              <a:rPr lang="en-US"/>
              <a:t>FY21 Expense Reduction Recommendations</a:t>
            </a:r>
          </a:p>
          <a:p>
            <a:pPr lvl="2"/>
            <a:r>
              <a:rPr lang="en-US"/>
              <a:t>Morgan Hill Site Rental </a:t>
            </a:r>
          </a:p>
          <a:p>
            <a:pPr lvl="2"/>
            <a:r>
              <a:rPr lang="en-US"/>
              <a:t>Potential personnel changes </a:t>
            </a:r>
          </a:p>
          <a:p>
            <a:pPr lvl="2"/>
            <a:r>
              <a:rPr lang="en-US"/>
              <a:t>OPEB (expense reimbursement, to help balance FY20 before FY21) $1M </a:t>
            </a:r>
          </a:p>
          <a:p>
            <a:pPr lvl="2"/>
            <a:r>
              <a:rPr lang="en-US"/>
              <a:t>Other potential recommendations</a:t>
            </a:r>
          </a:p>
        </p:txBody>
      </p:sp>
    </p:spTree>
    <p:extLst>
      <p:ext uri="{BB962C8B-B14F-4D97-AF65-F5344CB8AC3E}">
        <p14:creationId xmlns:p14="http://schemas.microsoft.com/office/powerpoint/2010/main" val="2272565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00122_Gavilan College PPT FY20 Budget Update" id="{1D475786-1C06-4F8C-915A-B00D5F44100A}" vid="{D6629068-7A62-4303-A17B-2C19998EE1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5CB2CB1A948C45B510A696394CE5E1" ma:contentTypeVersion="13" ma:contentTypeDescription="Create a new document." ma:contentTypeScope="" ma:versionID="0334e35147c0f585e94aedb64fa1e7d7">
  <xsd:schema xmlns:xsd="http://www.w3.org/2001/XMLSchema" xmlns:xs="http://www.w3.org/2001/XMLSchema" xmlns:p="http://schemas.microsoft.com/office/2006/metadata/properties" xmlns:ns3="5149e2bb-1f4e-4009-8a88-30af0b77d253" xmlns:ns4="1c17d002-938f-4727-b3fe-afa6b0330ea9" targetNamespace="http://schemas.microsoft.com/office/2006/metadata/properties" ma:root="true" ma:fieldsID="0da9be9f0e7d3dcce6a9bb0b74ab3236" ns3:_="" ns4:_="">
    <xsd:import namespace="5149e2bb-1f4e-4009-8a88-30af0b77d253"/>
    <xsd:import namespace="1c17d002-938f-4727-b3fe-afa6b0330ea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9e2bb-1f4e-4009-8a88-30af0b77d2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17d002-938f-4727-b3fe-afa6b0330ea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13F194C-8835-43F9-AF6E-9FBCCFEAEA20}">
  <ds:schemaRefs>
    <ds:schemaRef ds:uri="5149e2bb-1f4e-4009-8a88-30af0b77d253"/>
    <ds:schemaRef ds:uri="http://purl.org/dc/elements/1.1/"/>
    <ds:schemaRef ds:uri="http://schemas.microsoft.com/office/2006/metadata/properties"/>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1c17d002-938f-4727-b3fe-afa6b0330ea9"/>
    <ds:schemaRef ds:uri="http://purl.org/dc/dcmitype/"/>
  </ds:schemaRefs>
</ds:datastoreItem>
</file>

<file path=customXml/itemProps2.xml><?xml version="1.0" encoding="utf-8"?>
<ds:datastoreItem xmlns:ds="http://schemas.openxmlformats.org/officeDocument/2006/customXml" ds:itemID="{4548722C-4C5C-407D-92C3-FA20EA817D1E}">
  <ds:schemaRefs>
    <ds:schemaRef ds:uri="http://schemas.microsoft.com/sharepoint/v3/contenttype/forms"/>
  </ds:schemaRefs>
</ds:datastoreItem>
</file>

<file path=customXml/itemProps3.xml><?xml version="1.0" encoding="utf-8"?>
<ds:datastoreItem xmlns:ds="http://schemas.openxmlformats.org/officeDocument/2006/customXml" ds:itemID="{634A8C1B-9A83-437D-9111-BF4BB16537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49e2bb-1f4e-4009-8a88-30af0b77d253"/>
    <ds:schemaRef ds:uri="1c17d002-938f-4727-b3fe-afa6b0330e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20200522_BOT-VP-Report-FY20-May</Template>
  <TotalTime>38</TotalTime>
  <Words>2262</Words>
  <Application>Microsoft Office PowerPoint</Application>
  <PresentationFormat>Widescreen</PresentationFormat>
  <Paragraphs>222</Paragraphs>
  <Slides>97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97</vt:i4>
      </vt:variant>
    </vt:vector>
  </HeadingPairs>
  <TitlesOfParts>
    <vt:vector size="102" baseType="lpstr">
      <vt:lpstr>Arial</vt:lpstr>
      <vt:lpstr>Calibri</vt:lpstr>
      <vt:lpstr>Calibri Light</vt:lpstr>
      <vt:lpstr>Wingdings</vt:lpstr>
      <vt:lpstr>Office Theme</vt:lpstr>
      <vt:lpstr>BUDGET UPDATE BUDGET DEVELOPMENT Vice President of Administrative Services FY19/20 FY20/21 August 17, 2020 </vt:lpstr>
      <vt:lpstr>GAVILAN’S FY20  GENERAL FUND PROJECTIONS (This Year)</vt:lpstr>
      <vt:lpstr>YEAR-END CLOSE FY20</vt:lpstr>
      <vt:lpstr>GAVILAN’S FY21  BUDGET DEVELOPMENT (From Tentative Budget To Adopted/Final Budget)</vt:lpstr>
      <vt:lpstr>FY21 Budget Items – Proposed </vt:lpstr>
      <vt:lpstr>PowerPoint Presentation</vt:lpstr>
      <vt:lpstr>PowerPoint Presentation</vt:lpstr>
      <vt:lpstr>FOOTNOTES</vt:lpstr>
      <vt:lpstr>SLIDES FROM AUGUST 2020 (&amp; PRIOR)</vt:lpstr>
      <vt:lpstr>PowerPoint Presentation</vt:lpstr>
      <vt:lpstr>SLIDES FROM JULY 2020 (&amp; PRIOR)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Apportionments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Banner/ERP Modernization? </vt:lpstr>
      <vt:lpstr>Implementation Costs &amp; First Year</vt:lpstr>
      <vt:lpstr>Next Steps: </vt:lpstr>
      <vt:lpstr>SLIDES FROM JUNE 2020 (&amp; PRIOR)</vt:lpstr>
      <vt:lpstr>PowerPoint Presentation</vt:lpstr>
      <vt:lpstr>PowerPoint Presentation</vt:lpstr>
      <vt:lpstr>PowerPoint Presentation</vt:lpstr>
      <vt:lpstr>PowerPoint Presentation</vt:lpstr>
      <vt:lpstr>Calbright College Uncertainty</vt:lpstr>
      <vt:lpstr>PowerPoint Presentation</vt:lpstr>
      <vt:lpstr>Preparing for Phase 2/3</vt:lpstr>
      <vt:lpstr>Other ACBO / CCCO “Head’s Up”</vt:lpstr>
      <vt:lpstr>PowerPoint Presentation</vt:lpstr>
      <vt:lpstr>Future Costs After Implementation (FY22 and Beyond)   IMPLEMENTATION YEAR: total Year 1 $1,131,021  (Measure X)   OPERATIONAL YEAR: Year 2 onward: exercise incentives as we integrated annual costs within the operating budget.  </vt:lpstr>
      <vt:lpstr>PowerPoint Presentation</vt:lpstr>
      <vt:lpstr>Athletics – Modified Season</vt:lpstr>
      <vt:lpstr>SLIDES FROM MAY 2020 (&amp; PRIOR)</vt:lpstr>
      <vt:lpstr>PowerPoint Presentation</vt:lpstr>
      <vt:lpstr>Tentative Budget Assumptions / Changes</vt:lpstr>
      <vt:lpstr>PowerPoint Presentation</vt:lpstr>
      <vt:lpstr>PowerPoint Presentation</vt:lpstr>
      <vt:lpstr>Phase 1: Proposed Defund of Vacant Position</vt:lpstr>
      <vt:lpstr>Governor’s Update 5/7/20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SERP SAVINGS</vt:lpstr>
      <vt:lpstr>PowerPoint Presentation</vt:lpstr>
      <vt:lpstr>SLIDES FROM APRIL 2020 (&amp; PRIOR)</vt:lpstr>
      <vt:lpstr>PowerPoint Presentation</vt:lpstr>
      <vt:lpstr>PowerPoint Presentation</vt:lpstr>
      <vt:lpstr>Recommendations for FY20 Closeout</vt:lpstr>
      <vt:lpstr>Budget Calendar FY21</vt:lpstr>
      <vt:lpstr>Current Fund Balance Estimates General Fund</vt:lpstr>
      <vt:lpstr>FCMAT – Fund Balance &amp; Reserve for Economic Uncertainty</vt:lpstr>
      <vt:lpstr>FCMAT - Cash Management </vt:lpstr>
      <vt:lpstr>MH Lease &amp; ROI </vt:lpstr>
      <vt:lpstr>SC Sheriff Contract</vt:lpstr>
      <vt:lpstr>CARES 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CCCCO &amp; League  FY21 Assumptions &amp; Updates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 UPDATE Vice President of Administrative Services FY19/20 May, 27 2020 </dc:title>
  <dc:creator>Renzi, Michael</dc:creator>
  <cp:lastModifiedBy>Renzi, Michael</cp:lastModifiedBy>
  <cp:revision>2</cp:revision>
  <cp:lastPrinted>2020-02-08T00:09:51Z</cp:lastPrinted>
  <dcterms:created xsi:type="dcterms:W3CDTF">2020-05-27T21:19:11Z</dcterms:created>
  <dcterms:modified xsi:type="dcterms:W3CDTF">2020-08-14T05:13:35Z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0x010100A95CB2CB1A948C45B510A696394CE5E1</vt:lpwstr>
  </property>
</Properties>
</file>