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7" r:id="rId3"/>
    <p:sldId id="256" r:id="rId4"/>
    <p:sldId id="261" r:id="rId5"/>
    <p:sldId id="258" r:id="rId6"/>
    <p:sldId id="262" r:id="rId7"/>
    <p:sldId id="259" r:id="rId8"/>
    <p:sldId id="263" r:id="rId9"/>
    <p:sldId id="260" r:id="rId10"/>
    <p:sldId id="265" r:id="rId11"/>
    <p:sldId id="264" r:id="rId12"/>
    <p:sldId id="26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803CC9-3267-475E-92B8-A09CA2E27B7D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5298C2-1D42-4511-9E51-A254D5B20A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6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7360" indent="-28632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0159" indent="-22970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9575" indent="-22970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0608" indent="-22970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6495" indent="-2297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2382" indent="-2297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8268" indent="-2297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4155" indent="-2297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EBAD9FF-474F-48EE-B84C-7AC8B693A382}" type="slidenum">
              <a:rPr lang="en-US" altLang="en-US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US" altLang="en-US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534" name="TextBox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2"/>
            <a:ext cx="3774555" cy="37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0" tIns="46029" rIns="92060" bIns="4602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72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F71F4C5-0344-4205-BA07-F6609C299F69}" type="datetime1">
              <a:rPr lang="en-US">
                <a:solidFill>
                  <a:srgbClr val="EEECE1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802515B-655F-4508-9F3D-1B7342B88E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26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34F7C-D9EF-400F-8B53-A2E0629C0A63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67F7A-3EED-48EB-88C8-C33935814F0F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5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4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71016F-B113-4E28-A0F4-E5722BC3BC95}" type="datetime1">
              <a:rPr lang="en-US"/>
              <a:pPr>
                <a:defRPr/>
              </a:pPr>
              <a:t>8/28/2018</a:t>
            </a:fld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8AF9737-B4E1-4F3F-8659-807823215A29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7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3005-7B22-4D67-9BE4-D401736693A6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99052-CF79-415F-BF3A-51BCD3464C70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81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438402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438402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4E56-2B71-485C-B016-5B57A2404141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1139-7DE5-44E9-98BF-1AE60693CEE4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223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EB312-94F8-444A-8F0B-12C1267034CF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FDC71-C91E-4F48-B3CE-24656342C857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08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90BB-217A-4A3B-851D-1E63B17B887C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ABD5-6459-4741-B6DF-393CED592393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6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3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5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61D46-F6C6-4B4B-AF0F-53287EB6C1AB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BAF88C-98A8-4C2F-BCA9-F59A8C86011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9597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03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00FF0-AD7F-4DAD-9F96-71825A8C088F}" type="datetime1">
              <a:rPr lang="en-US">
                <a:solidFill>
                  <a:srgbClr val="EEECE1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1CA81-F639-4B0C-8954-249FABD43816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33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B761-4F7C-4CF1-9E40-B7F598513845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29F80-7E2D-4BF1-B492-2DB65831FE29}" type="slidenum">
              <a:rPr lang="en-US" alt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704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41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C9545-F3C1-44A4-9236-3D9E9D7897BC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8C49C5F-2897-4577-88E3-8BF604B0FDD3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78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6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2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8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6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8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1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730CE-9D8F-4D8B-9E4B-A8AE2CCF6179}" type="datetimeFigureOut">
              <a:rPr lang="en-US" smtClean="0"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0799E-1EAD-48F2-9935-1930898005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6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8E5F37-7EF7-4C1D-AA4F-3E6C48BDD563}" type="datetime1">
              <a:rPr lang="en-US">
                <a:solidFill>
                  <a:srgbClr val="1F497D"/>
                </a:solidFill>
              </a:rPr>
              <a:pPr>
                <a:defRPr/>
              </a:pPr>
              <a:t>8/28/2018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solidFill>
                  <a:schemeClr val="tx2"/>
                </a:solidFill>
                <a:latin typeface="Franklin Gothic Medium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A04A90-7911-4808-9F23-03BB87E75C84}" type="slidenum">
              <a:rPr lang="en-US" altLang="en-US">
                <a:solidFill>
                  <a:srgbClr val="1F497D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1F497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38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4E4A4A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956251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855D5D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79588"/>
            <a:ext cx="2036763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6858000" cy="3581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Gavilan Joint Community College District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smtClean="0"/>
              <a:t>Budget Committee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August 28, 2018</a:t>
            </a:r>
            <a:endParaRPr lang="en-US" sz="3200" dirty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21336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76200" y="3568700"/>
            <a:ext cx="6858000" cy="3200400"/>
          </a:xfrm>
          <a:prstGeom prst="rect">
            <a:avLst/>
          </a:prstGeom>
          <a:solidFill>
            <a:schemeClr val="bg2">
              <a:lumMod val="50000"/>
            </a:schemeClr>
          </a:solidFill>
          <a:ln w="762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4F81BD"/>
              </a:buClr>
              <a:tabLst>
                <a:tab pos="4918075" algn="l"/>
              </a:tabLst>
              <a:defRPr/>
            </a:pPr>
            <a:r>
              <a:rPr lang="en-US" sz="1400" b="1" u="sng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Board of Trustees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endParaRPr lang="en-US" sz="1400" b="1" u="sng" dirty="0" smtClean="0">
              <a:solidFill>
                <a:prstClr val="white"/>
              </a:solidFill>
              <a:latin typeface="Franklin Gothic Book" panose="020B05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rgbClr val="4F81BD"/>
              </a:buClr>
              <a:tabLst>
                <a:tab pos="4972050" algn="l"/>
              </a:tabLst>
              <a:defRPr/>
            </a:pPr>
            <a:r>
              <a:rPr lang="en-US" sz="1400" spc="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Jonathan </a:t>
            </a:r>
            <a:r>
              <a:rPr lang="en-US" sz="1400" spc="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Brusco  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President	</a:t>
            </a:r>
          </a:p>
          <a:p>
            <a:pPr>
              <a:buClr>
                <a:srgbClr val="4F81BD"/>
              </a:buClr>
              <a:tabLst>
                <a:tab pos="4972050" algn="l"/>
              </a:tabLst>
              <a:defRPr/>
            </a:pP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Mark 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Dover - Vice President</a:t>
            </a:r>
          </a:p>
          <a:p>
            <a:pPr>
              <a:buClr>
                <a:srgbClr val="4F81BD"/>
              </a:buClr>
              <a:tabLst>
                <a:tab pos="4972050" algn="l"/>
              </a:tabLst>
              <a:defRPr/>
            </a:pP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Walt 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Glines – Clerk</a:t>
            </a:r>
          </a:p>
          <a:p>
            <a:pPr>
              <a:buClr>
                <a:srgbClr val="4F81BD"/>
              </a:buClr>
              <a:tabLst>
                <a:tab pos="4972050" algn="l"/>
              </a:tabLst>
              <a:defRPr/>
            </a:pP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Kent Child - 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Trustee</a:t>
            </a:r>
          </a:p>
          <a:p>
            <a:pPr>
              <a:buClr>
                <a:srgbClr val="4F81BD"/>
              </a:buClr>
              <a:tabLst>
                <a:tab pos="4972050" algn="l"/>
              </a:tabLst>
              <a:defRPr/>
            </a:pP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Lois Locci, ED D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.- Trustee			</a:t>
            </a:r>
          </a:p>
          <a:p>
            <a:pPr>
              <a:buClr>
                <a:srgbClr val="4F81BD"/>
              </a:buClr>
              <a:defRPr/>
            </a:pPr>
            <a:r>
              <a:rPr lang="en-US" sz="1400" spc="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Rachel Perez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– Trustee</a:t>
            </a:r>
          </a:p>
          <a:p>
            <a:pPr>
              <a:buClr>
                <a:srgbClr val="4F81BD"/>
              </a:buClr>
              <a:defRPr/>
            </a:pP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Laura </a:t>
            </a: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Perry - Esq</a:t>
            </a: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– </a:t>
            </a: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Trustee</a:t>
            </a:r>
          </a:p>
          <a:p>
            <a:pPr>
              <a:buClr>
                <a:srgbClr val="4F81BD"/>
              </a:buClr>
              <a:defRPr/>
            </a:pP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Adam Lopez </a:t>
            </a:r>
            <a:r>
              <a:rPr lang="en-US" sz="1400" dirty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Student Trustee</a:t>
            </a:r>
          </a:p>
          <a:p>
            <a:pPr>
              <a:buClr>
                <a:srgbClr val="4F81BD"/>
              </a:buClr>
              <a:defRPr/>
            </a:pPr>
            <a:endParaRPr lang="en-US" sz="1400" spc="0" dirty="0" smtClean="0">
              <a:solidFill>
                <a:prstClr val="white"/>
              </a:solidFill>
              <a:latin typeface="Franklin Gothic Book" panose="020B05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Clr>
                <a:srgbClr val="4F81BD"/>
              </a:buClr>
              <a:defRPr/>
            </a:pPr>
            <a:r>
              <a:rPr lang="en-US" sz="1400" b="1" u="sng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Administration</a:t>
            </a:r>
          </a:p>
          <a:p>
            <a:pPr>
              <a:buClr>
                <a:srgbClr val="4F81BD"/>
              </a:buClr>
              <a:defRPr/>
            </a:pPr>
            <a:r>
              <a:rPr lang="en-US" sz="1400" dirty="0" smtClean="0">
                <a:solidFill>
                  <a:prstClr val="white"/>
                </a:solidFill>
                <a:latin typeface="Franklin Gothic Book" panose="020B05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Dr. Kathleen A. Rose — Superintendent/President</a:t>
            </a:r>
            <a:endParaRPr lang="en-US" sz="1400" dirty="0">
              <a:solidFill>
                <a:prstClr val="white"/>
              </a:solidFill>
              <a:latin typeface="Franklin Gothic Book" panose="020B0503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198" name="Picture 17" descr="Gavilan College student cen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116513"/>
            <a:ext cx="2112963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3521075"/>
            <a:ext cx="2030413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29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lvl="0" indent="0">
              <a:buNone/>
            </a:pPr>
            <a:r>
              <a:rPr lang="en-US" b="1" u="sng" dirty="0">
                <a:solidFill>
                  <a:prstClr val="black"/>
                </a:solidFill>
              </a:rPr>
              <a:t>FY </a:t>
            </a:r>
            <a:r>
              <a:rPr lang="en-US" b="1" u="sng" dirty="0" smtClean="0">
                <a:solidFill>
                  <a:prstClr val="black"/>
                </a:solidFill>
              </a:rPr>
              <a:t>2019/20</a:t>
            </a:r>
            <a:endParaRPr lang="en-US" b="1" u="sng" dirty="0">
              <a:solidFill>
                <a:prstClr val="black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Research and analyze a Supplemental “Executive” Retirement Plan (SERP) option.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Will need to be in place by January 2019 </a:t>
            </a:r>
            <a:r>
              <a:rPr lang="en-US" dirty="0" smtClean="0"/>
              <a:t>	    to </a:t>
            </a:r>
            <a:r>
              <a:rPr lang="en-US" dirty="0"/>
              <a:t>realize savings in 2019/20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(Hand Out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610600" cy="65532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Next Steps Needed</a:t>
            </a:r>
          </a:p>
          <a:p>
            <a:pPr marL="0" indent="0" algn="ctr">
              <a:buNone/>
            </a:pPr>
            <a:endParaRPr lang="en-US" b="1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Committee approval to move forward to September Board for action and information.</a:t>
            </a:r>
          </a:p>
          <a:p>
            <a:pPr marL="0" indent="0">
              <a:buNone/>
            </a:pPr>
            <a:r>
              <a:rPr lang="en-US" dirty="0" smtClean="0"/>
              <a:t>	a) Resolution to reimburse medical costs for  	     $2.6 million 2017-18</a:t>
            </a:r>
            <a:r>
              <a:rPr lang="en-US" dirty="0"/>
              <a:t> </a:t>
            </a:r>
            <a:r>
              <a:rPr lang="en-US" dirty="0" smtClean="0"/>
              <a:t>expenditures.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b) Approve 2018-19 Adopted Budget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c) Information Item to Board on SERP for FY 	  	     2019-20.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d) Mid-Year Review to come back to Board in 	     January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184868"/>
              </p:ext>
            </p:extLst>
          </p:nvPr>
        </p:nvGraphicFramePr>
        <p:xfrm>
          <a:off x="1662113" y="166688"/>
          <a:ext cx="5819775" cy="652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5819850" imgH="6524535" progId="Excel.Sheet.12">
                  <p:embed/>
                </p:oleObj>
              </mc:Choice>
              <mc:Fallback>
                <p:oleObj name="Worksheet" r:id="rId3" imgW="5819850" imgH="65245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2113" y="166688"/>
                        <a:ext cx="5819775" cy="6524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51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FY 2017/18</a:t>
            </a:r>
          </a:p>
          <a:p>
            <a:pPr marL="0" indent="0">
              <a:buNone/>
            </a:pPr>
            <a:r>
              <a:rPr lang="en-US" dirty="0" smtClean="0"/>
              <a:t>• Shift $2.6 million in employee health premium costs from the General Fund to OPEB</a:t>
            </a:r>
          </a:p>
          <a:p>
            <a:pPr marL="0" indent="0">
              <a:buNone/>
            </a:pPr>
            <a:r>
              <a:rPr lang="en-US" dirty="0" smtClean="0"/>
              <a:t>• OPEB trust currently has $8.6m invested with a current liability of $12m</a:t>
            </a:r>
          </a:p>
          <a:p>
            <a:pPr marL="0" indent="0">
              <a:buNone/>
            </a:pPr>
            <a:r>
              <a:rPr lang="en-US" dirty="0" smtClean="0"/>
              <a:t>• This OPEB shift will ensure compliance with the 50% law</a:t>
            </a:r>
          </a:p>
          <a:p>
            <a:pPr marL="0" indent="0">
              <a:buNone/>
            </a:pPr>
            <a:r>
              <a:rPr lang="en-US" dirty="0" smtClean="0"/>
              <a:t>• Shift $115,000 in expenses from the General Fund to the Parking Fund</a:t>
            </a:r>
          </a:p>
          <a:p>
            <a:pPr marL="0" indent="0">
              <a:buNone/>
            </a:pPr>
            <a:r>
              <a:rPr lang="en-US" dirty="0" smtClean="0"/>
              <a:t>• Shift $275,000 in legal, lawsuit settlements and property &amp; liability insurance expenses to Self-Insurance Fund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60272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3" imgW="4800600" imgH="5000625" progId="Excel.Sheet.12">
                  <p:embed/>
                </p:oleObj>
              </mc:Choice>
              <mc:Fallback>
                <p:oleObj name="Worksheet" r:id="rId3" imgW="4800600" imgH="5000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9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FY 2018/19</a:t>
            </a:r>
          </a:p>
          <a:p>
            <a:pPr marL="0" indent="0">
              <a:buNone/>
            </a:pPr>
            <a:r>
              <a:rPr lang="en-US" dirty="0" smtClean="0"/>
              <a:t>• Reduced $65,000 from 1310 account and $12,000 in faculty overload General Fund</a:t>
            </a:r>
          </a:p>
          <a:p>
            <a:pPr marL="0" indent="0">
              <a:buNone/>
            </a:pPr>
            <a:r>
              <a:rPr lang="en-US" dirty="0" smtClean="0"/>
              <a:t>• Implement the Enrollment Management Plan to scale to achieve the following efficiencies. Overall implementation should yield a reduction of at least $300,000 in ongoing staffing costs to meet current FTES projections.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Salaries Moved to Parking Fund in 2017-18 remain there $115,000.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96737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3" imgW="4800600" imgH="5000625" progId="Excel.Sheet.12">
                  <p:embed/>
                </p:oleObj>
              </mc:Choice>
              <mc:Fallback>
                <p:oleObj name="Worksheet" r:id="rId3" imgW="4800600" imgH="5000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2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FY 2018/19 Additional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 197 FTES to Revenue equal to $1 million.</a:t>
            </a:r>
          </a:p>
          <a:p>
            <a:r>
              <a:rPr lang="en-US" dirty="0" smtClean="0"/>
              <a:t>Decrease the 1310 and 1350 Accts $485,000.</a:t>
            </a:r>
          </a:p>
          <a:p>
            <a:r>
              <a:rPr lang="en-US" dirty="0" smtClean="0"/>
              <a:t>Hold additional vacancies $500,000.</a:t>
            </a:r>
          </a:p>
          <a:p>
            <a:r>
              <a:rPr lang="en-US" dirty="0" smtClean="0"/>
              <a:t>Business Office Positions $97,424.</a:t>
            </a:r>
          </a:p>
          <a:p>
            <a:r>
              <a:rPr lang="en-US" dirty="0" smtClean="0"/>
              <a:t>Benefits reduced related to above $340,547.</a:t>
            </a:r>
          </a:p>
          <a:p>
            <a:r>
              <a:rPr lang="en-US" dirty="0" smtClean="0"/>
              <a:t>Reduce contracts $200,000 out of $7 million.</a:t>
            </a:r>
          </a:p>
          <a:p>
            <a:r>
              <a:rPr lang="en-US" dirty="0" smtClean="0"/>
              <a:t>Transfer additional expenses $100,000 to Capital Fund out of General Fund.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4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191159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3" imgW="5772060" imgH="5000625" progId="Excel.Sheet.12">
                  <p:embed/>
                </p:oleObj>
              </mc:Choice>
              <mc:Fallback>
                <p:oleObj name="Worksheet" r:id="rId3" imgW="5772060" imgH="50006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3999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93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618180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3" imgW="5819850" imgH="4610010" progId="Excel.Sheet.12">
                  <p:embed/>
                </p:oleObj>
              </mc:Choice>
              <mc:Fallback>
                <p:oleObj name="Worksheet" r:id="rId3" imgW="5819850" imgH="46100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9144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250</Words>
  <Application>Microsoft Office PowerPoint</Application>
  <PresentationFormat>On-screen Show (4:3)</PresentationFormat>
  <Paragraphs>46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Grid</vt:lpstr>
      <vt:lpstr>Microsoft Excel Worksheet</vt:lpstr>
      <vt:lpstr>Gavilan Joint Community College District    Budget Committee  August 28,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Gavilan Joint Community College District    Budget Committee  August 28, 2018</dc:title>
  <dc:creator>Student</dc:creator>
  <cp:lastModifiedBy>Student</cp:lastModifiedBy>
  <cp:revision>12</cp:revision>
  <cp:lastPrinted>2018-08-28T23:41:12Z</cp:lastPrinted>
  <dcterms:created xsi:type="dcterms:W3CDTF">2018-08-28T20:15:11Z</dcterms:created>
  <dcterms:modified xsi:type="dcterms:W3CDTF">2018-08-28T23:48:31Z</dcterms:modified>
</cp:coreProperties>
</file>