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sldIdLst>
    <p:sldId id="297" r:id="rId4"/>
    <p:sldId id="298" r:id="rId5"/>
    <p:sldId id="270" r:id="rId6"/>
    <p:sldId id="274" r:id="rId7"/>
    <p:sldId id="275" r:id="rId8"/>
    <p:sldId id="276" r:id="rId9"/>
    <p:sldId id="277" r:id="rId10"/>
    <p:sldId id="278" r:id="rId11"/>
    <p:sldId id="265" r:id="rId12"/>
    <p:sldId id="283" r:id="rId13"/>
    <p:sldId id="284" r:id="rId14"/>
    <p:sldId id="271" r:id="rId15"/>
    <p:sldId id="289" r:id="rId16"/>
    <p:sldId id="286" r:id="rId17"/>
    <p:sldId id="287" r:id="rId18"/>
    <p:sldId id="288" r:id="rId19"/>
    <p:sldId id="285" r:id="rId20"/>
    <p:sldId id="272" r:id="rId21"/>
    <p:sldId id="290" r:id="rId22"/>
    <p:sldId id="291" r:id="rId23"/>
    <p:sldId id="301" r:id="rId24"/>
    <p:sldId id="299"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0C2699-982E-4BCA-84A2-B57E3FC4C1AB}" v="2" dt="2022-09-08T19:10:10.020"/>
    <p1510:client id="{7BB964F6-1D6A-47DA-9FE9-A87BA264AF1B}" v="327" dt="2022-09-07T19:15:26.0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openxmlformats.org/officeDocument/2006/relationships/oleObject" Target="https://gavilan.sharepoint.com/gavilandocuments/Shared%20Documents/AS_Business_Office/Budget/FY2022-23/Adopted%20Budget/Final%20Adopted%20Budget%20Worksheets%20to%20Michelle/Updated%20current%20year%20FY23%20Adopted%20Schedules%20-%208-16-202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Acc!$F$22</c:f>
              <c:strCache>
                <c:ptCount val="1"/>
                <c:pt idx="0">
                  <c:v>Revenue Categories as a %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FA5-47BA-923A-FDFAC88EC33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FA5-47BA-923A-FDFAC88EC33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FA5-47BA-923A-FDFAC88EC33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FA5-47BA-923A-FDFAC88EC33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FA5-47BA-923A-FDFAC88EC33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FA5-47BA-923A-FDFAC88EC33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FA5-47BA-923A-FDFAC88EC33D}"/>
              </c:ext>
            </c:extLst>
          </c:dPt>
          <c:dLbls>
            <c:dLbl>
              <c:idx val="0"/>
              <c:layout>
                <c:manualLayout>
                  <c:x val="1.8039038032200506E-2"/>
                  <c:y val="-8.6662946046277903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FA5-47BA-923A-FDFAC88EC33D}"/>
                </c:ext>
              </c:extLst>
            </c:dLbl>
            <c:dLbl>
              <c:idx val="1"/>
              <c:layout>
                <c:manualLayout>
                  <c:x val="-5.6033554582345983E-2"/>
                  <c:y val="-6.922138291413150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FA5-47BA-923A-FDFAC88EC33D}"/>
                </c:ext>
              </c:extLst>
            </c:dLbl>
            <c:dLbl>
              <c:idx val="2"/>
              <c:layout>
                <c:manualLayout>
                  <c:x val="-1.066288105947605E-2"/>
                  <c:y val="6.549332765734265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FA5-47BA-923A-FDFAC88EC33D}"/>
                </c:ext>
              </c:extLst>
            </c:dLbl>
            <c:dLbl>
              <c:idx val="6"/>
              <c:layout>
                <c:manualLayout>
                  <c:x val="6.3328381356548349E-2"/>
                  <c:y val="-2.617206313286326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FA5-47BA-923A-FDFAC88EC33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Acc!$E$23:$E$29</c:f>
              <c:strCache>
                <c:ptCount val="7"/>
                <c:pt idx="0">
                  <c:v>Taxes</c:v>
                </c:pt>
                <c:pt idx="1">
                  <c:v>EPA Prop 30</c:v>
                </c:pt>
                <c:pt idx="2">
                  <c:v>General Apportionment</c:v>
                </c:pt>
                <c:pt idx="3">
                  <c:v>Enrollment Fee/BOGG</c:v>
                </c:pt>
                <c:pt idx="4">
                  <c:v>STRS On-behalf</c:v>
                </c:pt>
                <c:pt idx="5">
                  <c:v>Lottery</c:v>
                </c:pt>
                <c:pt idx="6">
                  <c:v>Misc</c:v>
                </c:pt>
              </c:strCache>
            </c:strRef>
          </c:cat>
          <c:val>
            <c:numRef>
              <c:f>Acc!$F$23:$F$29</c:f>
              <c:numCache>
                <c:formatCode>0.00%</c:formatCode>
                <c:ptCount val="7"/>
                <c:pt idx="0">
                  <c:v>0.49433537945051165</c:v>
                </c:pt>
                <c:pt idx="1">
                  <c:v>0.14613881527831046</c:v>
                </c:pt>
                <c:pt idx="2">
                  <c:v>0.2614880643946792</c:v>
                </c:pt>
                <c:pt idx="3">
                  <c:v>3.7398656789842735E-2</c:v>
                </c:pt>
                <c:pt idx="4">
                  <c:v>2.5322080532155608E-2</c:v>
                </c:pt>
                <c:pt idx="5">
                  <c:v>1.8653020058131593E-2</c:v>
                </c:pt>
                <c:pt idx="6">
                  <c:v>1.6663983496368745E-2</c:v>
                </c:pt>
              </c:numCache>
            </c:numRef>
          </c:val>
          <c:extLst>
            <c:ext xmlns:c16="http://schemas.microsoft.com/office/drawing/2014/chart" uri="{C3380CC4-5D6E-409C-BE32-E72D297353CC}">
              <c16:uniqueId val="{0000000E-BFA5-47BA-923A-FDFAC88EC33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Acc!$O$1</c:f>
              <c:strCache>
                <c:ptCount val="1"/>
                <c:pt idx="0">
                  <c:v>Expense Categories as a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24A-4A05-BBBD-1B5930A600A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24A-4A05-BBBD-1B5930A600A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24A-4A05-BBBD-1B5930A600A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24A-4A05-BBBD-1B5930A600A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24A-4A05-BBBD-1B5930A600A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24A-4A05-BBBD-1B5930A600A8}"/>
              </c:ext>
            </c:extLst>
          </c:dPt>
          <c:dLbls>
            <c:dLbl>
              <c:idx val="0"/>
              <c:layout>
                <c:manualLayout>
                  <c:x val="4.4261283306018737E-2"/>
                  <c:y val="9.002679898182668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24A-4A05-BBBD-1B5930A600A8}"/>
                </c:ext>
              </c:extLst>
            </c:dLbl>
            <c:dLbl>
              <c:idx val="1"/>
              <c:layout>
                <c:manualLayout>
                  <c:x val="0.25365621209896966"/>
                  <c:y val="-2.23539928666689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24A-4A05-BBBD-1B5930A600A8}"/>
                </c:ext>
              </c:extLst>
            </c:dLbl>
            <c:dLbl>
              <c:idx val="2"/>
              <c:layout>
                <c:manualLayout>
                  <c:x val="-3.1697359506568254E-2"/>
                  <c:y val="-5.1359537313293282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24A-4A05-BBBD-1B5930A600A8}"/>
                </c:ext>
              </c:extLst>
            </c:dLbl>
            <c:dLbl>
              <c:idx val="3"/>
              <c:layout>
                <c:manualLayout>
                  <c:x val="-0.13100760995958613"/>
                  <c:y val="0.1422750154499212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24A-4A05-BBBD-1B5930A600A8}"/>
                </c:ext>
              </c:extLst>
            </c:dLbl>
            <c:dLbl>
              <c:idx val="4"/>
              <c:layout>
                <c:manualLayout>
                  <c:x val="-0.23306166924530669"/>
                  <c:y val="2.796997354195996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24A-4A05-BBBD-1B5930A600A8}"/>
                </c:ext>
              </c:extLst>
            </c:dLbl>
            <c:dLbl>
              <c:idx val="5"/>
              <c:layout>
                <c:manualLayout>
                  <c:x val="0.12763203046021432"/>
                  <c:y val="5.8916018545322399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24A-4A05-BBBD-1B5930A600A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Acc!$N$2:$N$7</c:f>
              <c:strCache>
                <c:ptCount val="6"/>
                <c:pt idx="0">
                  <c:v>Certificated Salaries</c:v>
                </c:pt>
                <c:pt idx="1">
                  <c:v>Employee Benefits</c:v>
                </c:pt>
                <c:pt idx="2">
                  <c:v>Classified Salaries</c:v>
                </c:pt>
                <c:pt idx="3">
                  <c:v>Other Operating Expenditures</c:v>
                </c:pt>
                <c:pt idx="4">
                  <c:v>Supplies &amp; Materials</c:v>
                </c:pt>
                <c:pt idx="5">
                  <c:v>Capital Outlay</c:v>
                </c:pt>
              </c:strCache>
            </c:strRef>
          </c:cat>
          <c:val>
            <c:numRef>
              <c:f>Acc!$O$2:$O$7</c:f>
              <c:numCache>
                <c:formatCode>0.00%</c:formatCode>
                <c:ptCount val="6"/>
                <c:pt idx="0">
                  <c:v>0.33610000000000001</c:v>
                </c:pt>
                <c:pt idx="1">
                  <c:v>0.21249999999999999</c:v>
                </c:pt>
                <c:pt idx="2">
                  <c:v>0.28560000000000002</c:v>
                </c:pt>
                <c:pt idx="3">
                  <c:v>1.34E-2</c:v>
                </c:pt>
                <c:pt idx="4">
                  <c:v>0.14990000000000001</c:v>
                </c:pt>
                <c:pt idx="5">
                  <c:v>2.5000000000000001E-3</c:v>
                </c:pt>
              </c:numCache>
            </c:numRef>
          </c:val>
          <c:extLst>
            <c:ext xmlns:c16="http://schemas.microsoft.com/office/drawing/2014/chart" uri="{C3380CC4-5D6E-409C-BE32-E72D297353CC}">
              <c16:uniqueId val="{0000000C-E24A-4A05-BBBD-1B5930A600A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22/23 Total Expenditures/Outgo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Summary!$K$40</c:f>
              <c:strCache>
                <c:ptCount val="1"/>
                <c:pt idx="0">
                  <c:v>22/23 Total Adopted Budget Expenditures/Outgo </c:v>
                </c:pt>
              </c:strCache>
            </c:strRef>
          </c:tx>
          <c:spPr>
            <a:solidFill>
              <a:schemeClr val="accent1"/>
            </a:solidFill>
            <a:ln>
              <a:noFill/>
            </a:ln>
            <a:effectLst/>
          </c:spPr>
          <c:invertIfNegative val="0"/>
          <c:cat>
            <c:strRef>
              <c:f>Summary!$J$41:$J$47</c:f>
              <c:strCache>
                <c:ptCount val="7"/>
                <c:pt idx="0">
                  <c:v> Unrestricted General Fund </c:v>
                </c:pt>
                <c:pt idx="1">
                  <c:v> Restricted General Fund </c:v>
                </c:pt>
                <c:pt idx="2">
                  <c:v> Capital Outlay/Bond Fund </c:v>
                </c:pt>
                <c:pt idx="3">
                  <c:v> Fiduciary Fund </c:v>
                </c:pt>
                <c:pt idx="4">
                  <c:v> Debt Service Fund </c:v>
                </c:pt>
                <c:pt idx="5">
                  <c:v> Self-Insurance Fund </c:v>
                </c:pt>
                <c:pt idx="6">
                  <c:v> Long-Term Debt Fund </c:v>
                </c:pt>
              </c:strCache>
            </c:strRef>
          </c:cat>
          <c:val>
            <c:numRef>
              <c:f>Summary!$K$41:$K$47</c:f>
              <c:numCache>
                <c:formatCode>"$"#,##0</c:formatCode>
                <c:ptCount val="7"/>
                <c:pt idx="0">
                  <c:v>40833262.460000001</c:v>
                </c:pt>
                <c:pt idx="1">
                  <c:v>19025663.899999999</c:v>
                </c:pt>
                <c:pt idx="2">
                  <c:v>111929644.51999998</c:v>
                </c:pt>
                <c:pt idx="3">
                  <c:v>7856199</c:v>
                </c:pt>
                <c:pt idx="4">
                  <c:v>6248400</c:v>
                </c:pt>
                <c:pt idx="5">
                  <c:v>195706</c:v>
                </c:pt>
                <c:pt idx="6">
                  <c:v>500</c:v>
                </c:pt>
              </c:numCache>
            </c:numRef>
          </c:val>
          <c:extLst>
            <c:ext xmlns:c16="http://schemas.microsoft.com/office/drawing/2014/chart" uri="{C3380CC4-5D6E-409C-BE32-E72D297353CC}">
              <c16:uniqueId val="{00000000-6B15-40BE-AD43-B2802372ED02}"/>
            </c:ext>
          </c:extLst>
        </c:ser>
        <c:dLbls>
          <c:showLegendKey val="0"/>
          <c:showVal val="0"/>
          <c:showCatName val="0"/>
          <c:showSerName val="0"/>
          <c:showPercent val="0"/>
          <c:showBubbleSize val="0"/>
        </c:dLbls>
        <c:gapWidth val="182"/>
        <c:axId val="1766083695"/>
        <c:axId val="1766093679"/>
      </c:barChart>
      <c:catAx>
        <c:axId val="1766083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6093679"/>
        <c:crosses val="autoZero"/>
        <c:auto val="1"/>
        <c:lblAlgn val="ctr"/>
        <c:lblOffset val="100"/>
        <c:noMultiLvlLbl val="0"/>
      </c:catAx>
      <c:valAx>
        <c:axId val="1766093679"/>
        <c:scaling>
          <c:orientation val="minMax"/>
          <c:max val="40000000"/>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60836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2700" cap="flat" cmpd="sng" algn="ctr">
      <a:solidFill>
        <a:schemeClr val="accent1"/>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Acc!$O$22</c:f>
              <c:strCache>
                <c:ptCount val="1"/>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805-41F1-B30D-986167A74E1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805-41F1-B30D-986167A74E1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805-41F1-B30D-986167A74E1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805-41F1-B30D-986167A74E1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805-41F1-B30D-986167A74E1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805-41F1-B30D-986167A74E17}"/>
              </c:ext>
            </c:extLst>
          </c:dPt>
          <c:dLbls>
            <c:dLbl>
              <c:idx val="0"/>
              <c:layout>
                <c:manualLayout>
                  <c:x val="4.5392265098705337E-2"/>
                  <c:y val="2.169744091311225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805-41F1-B30D-986167A74E17}"/>
                </c:ext>
              </c:extLst>
            </c:dLbl>
            <c:dLbl>
              <c:idx val="1"/>
              <c:layout>
                <c:manualLayout>
                  <c:x val="1.3820345122526694E-3"/>
                  <c:y val="6.4539965150649282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805-41F1-B30D-986167A74E17}"/>
                </c:ext>
              </c:extLst>
            </c:dLbl>
            <c:dLbl>
              <c:idx val="2"/>
              <c:layout>
                <c:manualLayout>
                  <c:x val="0.15229719316460491"/>
                  <c:y val="-3.504037372320081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805-41F1-B30D-986167A74E17}"/>
                </c:ext>
              </c:extLst>
            </c:dLbl>
            <c:dLbl>
              <c:idx val="3"/>
              <c:layout>
                <c:manualLayout>
                  <c:x val="-6.4298381453797265E-2"/>
                  <c:y val="-2.5843229540982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805-41F1-B30D-986167A74E17}"/>
                </c:ext>
              </c:extLst>
            </c:dLbl>
            <c:dLbl>
              <c:idx val="4"/>
              <c:layout>
                <c:manualLayout>
                  <c:x val="-1.6143668145930806E-2"/>
                  <c:y val="9.02718309897301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805-41F1-B30D-986167A74E17}"/>
                </c:ext>
              </c:extLst>
            </c:dLbl>
            <c:dLbl>
              <c:idx val="5"/>
              <c:layout>
                <c:manualLayout>
                  <c:x val="-6.0548509382436937E-2"/>
                  <c:y val="-1.853655987487753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805-41F1-B30D-986167A74E1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Acc!$N$23:$N$28</c:f>
              <c:strCache>
                <c:ptCount val="6"/>
                <c:pt idx="0">
                  <c:v>Certificated Salaries</c:v>
                </c:pt>
                <c:pt idx="1">
                  <c:v>Classified Salaries</c:v>
                </c:pt>
                <c:pt idx="2">
                  <c:v>Employee Benefits</c:v>
                </c:pt>
                <c:pt idx="3">
                  <c:v>Supplies &amp; Materials</c:v>
                </c:pt>
                <c:pt idx="4">
                  <c:v>Other Operating Expenditures</c:v>
                </c:pt>
                <c:pt idx="5">
                  <c:v>Capital Outlay</c:v>
                </c:pt>
              </c:strCache>
            </c:strRef>
          </c:cat>
          <c:val>
            <c:numRef>
              <c:f>Acc!$O$23:$O$28</c:f>
              <c:numCache>
                <c:formatCode>0.00%</c:formatCode>
                <c:ptCount val="6"/>
                <c:pt idx="0">
                  <c:v>0.14610000000000001</c:v>
                </c:pt>
                <c:pt idx="1">
                  <c:v>0.23180000000000001</c:v>
                </c:pt>
                <c:pt idx="2">
                  <c:v>0.1981</c:v>
                </c:pt>
                <c:pt idx="3">
                  <c:v>9.5200000000000007E-2</c:v>
                </c:pt>
                <c:pt idx="4">
                  <c:v>0.27100000000000002</c:v>
                </c:pt>
                <c:pt idx="5">
                  <c:v>5.7700000000000001E-2</c:v>
                </c:pt>
              </c:numCache>
            </c:numRef>
          </c:val>
          <c:extLst>
            <c:ext xmlns:c16="http://schemas.microsoft.com/office/drawing/2014/chart" uri="{C3380CC4-5D6E-409C-BE32-E72D297353CC}">
              <c16:uniqueId val="{0000000C-4805-41F1-B30D-986167A74E1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FDEF8-EB58-6C77-8401-A85C771CDC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086ADE-5917-775E-43D2-08EEB7567C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B4F1AD-8B52-9B51-6517-A4517FBF43C0}"/>
              </a:ext>
            </a:extLst>
          </p:cNvPr>
          <p:cNvSpPr>
            <a:spLocks noGrp="1"/>
          </p:cNvSpPr>
          <p:nvPr>
            <p:ph type="dt" sz="half" idx="10"/>
          </p:nvPr>
        </p:nvSpPr>
        <p:spPr/>
        <p:txBody>
          <a:bodyPr/>
          <a:lstStyle/>
          <a:p>
            <a:fld id="{4351636C-2587-4DBB-B0A0-29C34141CC39}" type="datetimeFigureOut">
              <a:rPr lang="en-US" smtClean="0"/>
              <a:t>9/9/2022</a:t>
            </a:fld>
            <a:endParaRPr lang="en-US"/>
          </a:p>
        </p:txBody>
      </p:sp>
      <p:sp>
        <p:nvSpPr>
          <p:cNvPr id="5" name="Footer Placeholder 4">
            <a:extLst>
              <a:ext uri="{FF2B5EF4-FFF2-40B4-BE49-F238E27FC236}">
                <a16:creationId xmlns:a16="http://schemas.microsoft.com/office/drawing/2014/main" id="{DB51703B-3F63-8CD2-F151-F89DF6D8C8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36B0B-CFBE-827B-FE08-5A1D272FD9AC}"/>
              </a:ext>
            </a:extLst>
          </p:cNvPr>
          <p:cNvSpPr>
            <a:spLocks noGrp="1"/>
          </p:cNvSpPr>
          <p:nvPr>
            <p:ph type="sldNum" sz="quarter" idx="12"/>
          </p:nvPr>
        </p:nvSpPr>
        <p:spPr/>
        <p:txBody>
          <a:bodyPr/>
          <a:lstStyle/>
          <a:p>
            <a:fld id="{E054F2E8-92E0-480D-8EEF-9C5C97B3B21B}" type="slidenum">
              <a:rPr lang="en-US" smtClean="0"/>
              <a:t>‹#›</a:t>
            </a:fld>
            <a:endParaRPr lang="en-US"/>
          </a:p>
        </p:txBody>
      </p:sp>
    </p:spTree>
    <p:extLst>
      <p:ext uri="{BB962C8B-B14F-4D97-AF65-F5344CB8AC3E}">
        <p14:creationId xmlns:p14="http://schemas.microsoft.com/office/powerpoint/2010/main" val="1307958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6A45C-9555-E2EC-9F03-FB0FE988F8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34DD99-3C40-5FEB-5520-31EAE0FCC2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07B4AC-5338-8A88-0E8B-988A994E18BE}"/>
              </a:ext>
            </a:extLst>
          </p:cNvPr>
          <p:cNvSpPr>
            <a:spLocks noGrp="1"/>
          </p:cNvSpPr>
          <p:nvPr>
            <p:ph type="dt" sz="half" idx="10"/>
          </p:nvPr>
        </p:nvSpPr>
        <p:spPr/>
        <p:txBody>
          <a:bodyPr/>
          <a:lstStyle/>
          <a:p>
            <a:fld id="{4351636C-2587-4DBB-B0A0-29C34141CC39}" type="datetimeFigureOut">
              <a:rPr lang="en-US" smtClean="0"/>
              <a:t>9/9/2022</a:t>
            </a:fld>
            <a:endParaRPr lang="en-US"/>
          </a:p>
        </p:txBody>
      </p:sp>
      <p:sp>
        <p:nvSpPr>
          <p:cNvPr id="5" name="Footer Placeholder 4">
            <a:extLst>
              <a:ext uri="{FF2B5EF4-FFF2-40B4-BE49-F238E27FC236}">
                <a16:creationId xmlns:a16="http://schemas.microsoft.com/office/drawing/2014/main" id="{254DA2FA-1BBE-CDCA-4DCC-8D663E9F3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8F876-AFAC-60F9-0FBC-5E76FCED91E1}"/>
              </a:ext>
            </a:extLst>
          </p:cNvPr>
          <p:cNvSpPr>
            <a:spLocks noGrp="1"/>
          </p:cNvSpPr>
          <p:nvPr>
            <p:ph type="sldNum" sz="quarter" idx="12"/>
          </p:nvPr>
        </p:nvSpPr>
        <p:spPr/>
        <p:txBody>
          <a:bodyPr/>
          <a:lstStyle/>
          <a:p>
            <a:fld id="{E054F2E8-92E0-480D-8EEF-9C5C97B3B21B}" type="slidenum">
              <a:rPr lang="en-US" smtClean="0"/>
              <a:t>‹#›</a:t>
            </a:fld>
            <a:endParaRPr lang="en-US"/>
          </a:p>
        </p:txBody>
      </p:sp>
    </p:spTree>
    <p:extLst>
      <p:ext uri="{BB962C8B-B14F-4D97-AF65-F5344CB8AC3E}">
        <p14:creationId xmlns:p14="http://schemas.microsoft.com/office/powerpoint/2010/main" val="2500648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C411FE-5B1E-BCE6-CDE9-21D55B1AEF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9D04B5-0F05-638B-650C-8ECF89C753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971C85-ADDB-B50A-B137-23A3317A2772}"/>
              </a:ext>
            </a:extLst>
          </p:cNvPr>
          <p:cNvSpPr>
            <a:spLocks noGrp="1"/>
          </p:cNvSpPr>
          <p:nvPr>
            <p:ph type="dt" sz="half" idx="10"/>
          </p:nvPr>
        </p:nvSpPr>
        <p:spPr/>
        <p:txBody>
          <a:bodyPr/>
          <a:lstStyle/>
          <a:p>
            <a:fld id="{4351636C-2587-4DBB-B0A0-29C34141CC39}" type="datetimeFigureOut">
              <a:rPr lang="en-US" smtClean="0"/>
              <a:t>9/9/2022</a:t>
            </a:fld>
            <a:endParaRPr lang="en-US"/>
          </a:p>
        </p:txBody>
      </p:sp>
      <p:sp>
        <p:nvSpPr>
          <p:cNvPr id="5" name="Footer Placeholder 4">
            <a:extLst>
              <a:ext uri="{FF2B5EF4-FFF2-40B4-BE49-F238E27FC236}">
                <a16:creationId xmlns:a16="http://schemas.microsoft.com/office/drawing/2014/main" id="{E31C76FD-5107-0D85-08E9-4069720184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77B4BC-6C33-BD86-65BB-234178418195}"/>
              </a:ext>
            </a:extLst>
          </p:cNvPr>
          <p:cNvSpPr>
            <a:spLocks noGrp="1"/>
          </p:cNvSpPr>
          <p:nvPr>
            <p:ph type="sldNum" sz="quarter" idx="12"/>
          </p:nvPr>
        </p:nvSpPr>
        <p:spPr/>
        <p:txBody>
          <a:bodyPr/>
          <a:lstStyle/>
          <a:p>
            <a:fld id="{E054F2E8-92E0-480D-8EEF-9C5C97B3B21B}" type="slidenum">
              <a:rPr lang="en-US" smtClean="0"/>
              <a:t>‹#›</a:t>
            </a:fld>
            <a:endParaRPr lang="en-US"/>
          </a:p>
        </p:txBody>
      </p:sp>
    </p:spTree>
    <p:extLst>
      <p:ext uri="{BB962C8B-B14F-4D97-AF65-F5344CB8AC3E}">
        <p14:creationId xmlns:p14="http://schemas.microsoft.com/office/powerpoint/2010/main" val="1682402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86922-620B-2839-943F-C51E6FBB66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6E3230-CEFF-2B6B-41BC-5579679E58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D02298-C2B7-29D9-AB3C-51D313591F40}"/>
              </a:ext>
            </a:extLst>
          </p:cNvPr>
          <p:cNvSpPr>
            <a:spLocks noGrp="1"/>
          </p:cNvSpPr>
          <p:nvPr>
            <p:ph type="dt" sz="half" idx="10"/>
          </p:nvPr>
        </p:nvSpPr>
        <p:spPr/>
        <p:txBody>
          <a:bodyPr/>
          <a:lstStyle/>
          <a:p>
            <a:fld id="{4351636C-2587-4DBB-B0A0-29C34141CC39}" type="datetimeFigureOut">
              <a:rPr lang="en-US" smtClean="0"/>
              <a:t>9/9/2022</a:t>
            </a:fld>
            <a:endParaRPr lang="en-US"/>
          </a:p>
        </p:txBody>
      </p:sp>
      <p:sp>
        <p:nvSpPr>
          <p:cNvPr id="5" name="Footer Placeholder 4">
            <a:extLst>
              <a:ext uri="{FF2B5EF4-FFF2-40B4-BE49-F238E27FC236}">
                <a16:creationId xmlns:a16="http://schemas.microsoft.com/office/drawing/2014/main" id="{295DCEF3-ADC3-F850-C24C-D511E0CF12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14D273-DABC-ACD3-18E4-BA46A259EFE5}"/>
              </a:ext>
            </a:extLst>
          </p:cNvPr>
          <p:cNvSpPr>
            <a:spLocks noGrp="1"/>
          </p:cNvSpPr>
          <p:nvPr>
            <p:ph type="sldNum" sz="quarter" idx="12"/>
          </p:nvPr>
        </p:nvSpPr>
        <p:spPr/>
        <p:txBody>
          <a:bodyPr/>
          <a:lstStyle/>
          <a:p>
            <a:fld id="{E054F2E8-92E0-480D-8EEF-9C5C97B3B21B}" type="slidenum">
              <a:rPr lang="en-US" smtClean="0"/>
              <a:t>‹#›</a:t>
            </a:fld>
            <a:endParaRPr lang="en-US"/>
          </a:p>
        </p:txBody>
      </p:sp>
    </p:spTree>
    <p:extLst>
      <p:ext uri="{BB962C8B-B14F-4D97-AF65-F5344CB8AC3E}">
        <p14:creationId xmlns:p14="http://schemas.microsoft.com/office/powerpoint/2010/main" val="4139304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FF5FA-B2F0-0BA2-D307-B0446B99BB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513BDB-72D0-8C05-BF93-42030AFCCD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26DF66-3FBC-FF34-22BF-D1F056E9207D}"/>
              </a:ext>
            </a:extLst>
          </p:cNvPr>
          <p:cNvSpPr>
            <a:spLocks noGrp="1"/>
          </p:cNvSpPr>
          <p:nvPr>
            <p:ph type="dt" sz="half" idx="10"/>
          </p:nvPr>
        </p:nvSpPr>
        <p:spPr/>
        <p:txBody>
          <a:bodyPr/>
          <a:lstStyle/>
          <a:p>
            <a:fld id="{4351636C-2587-4DBB-B0A0-29C34141CC39}" type="datetimeFigureOut">
              <a:rPr lang="en-US" smtClean="0"/>
              <a:t>9/9/2022</a:t>
            </a:fld>
            <a:endParaRPr lang="en-US"/>
          </a:p>
        </p:txBody>
      </p:sp>
      <p:sp>
        <p:nvSpPr>
          <p:cNvPr id="5" name="Footer Placeholder 4">
            <a:extLst>
              <a:ext uri="{FF2B5EF4-FFF2-40B4-BE49-F238E27FC236}">
                <a16:creationId xmlns:a16="http://schemas.microsoft.com/office/drawing/2014/main" id="{1ED79250-7011-7C86-E0C4-2414BFF717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C915B9-67A5-60A8-0D55-22638B1FCFBD}"/>
              </a:ext>
            </a:extLst>
          </p:cNvPr>
          <p:cNvSpPr>
            <a:spLocks noGrp="1"/>
          </p:cNvSpPr>
          <p:nvPr>
            <p:ph type="sldNum" sz="quarter" idx="12"/>
          </p:nvPr>
        </p:nvSpPr>
        <p:spPr/>
        <p:txBody>
          <a:bodyPr/>
          <a:lstStyle/>
          <a:p>
            <a:fld id="{E054F2E8-92E0-480D-8EEF-9C5C97B3B21B}" type="slidenum">
              <a:rPr lang="en-US" smtClean="0"/>
              <a:t>‹#›</a:t>
            </a:fld>
            <a:endParaRPr lang="en-US"/>
          </a:p>
        </p:txBody>
      </p:sp>
    </p:spTree>
    <p:extLst>
      <p:ext uri="{BB962C8B-B14F-4D97-AF65-F5344CB8AC3E}">
        <p14:creationId xmlns:p14="http://schemas.microsoft.com/office/powerpoint/2010/main" val="3983534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0EE3A-D66D-1E4A-0AE1-CA420B096C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2099EB-167A-7CCE-108C-235EE80404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5525FF-F66F-F50E-C1B2-49BDEA2C05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37CC9F-B2F9-5D3D-B5E4-F9C009B190B5}"/>
              </a:ext>
            </a:extLst>
          </p:cNvPr>
          <p:cNvSpPr>
            <a:spLocks noGrp="1"/>
          </p:cNvSpPr>
          <p:nvPr>
            <p:ph type="dt" sz="half" idx="10"/>
          </p:nvPr>
        </p:nvSpPr>
        <p:spPr/>
        <p:txBody>
          <a:bodyPr/>
          <a:lstStyle/>
          <a:p>
            <a:fld id="{4351636C-2587-4DBB-B0A0-29C34141CC39}" type="datetimeFigureOut">
              <a:rPr lang="en-US" smtClean="0"/>
              <a:t>9/9/2022</a:t>
            </a:fld>
            <a:endParaRPr lang="en-US"/>
          </a:p>
        </p:txBody>
      </p:sp>
      <p:sp>
        <p:nvSpPr>
          <p:cNvPr id="6" name="Footer Placeholder 5">
            <a:extLst>
              <a:ext uri="{FF2B5EF4-FFF2-40B4-BE49-F238E27FC236}">
                <a16:creationId xmlns:a16="http://schemas.microsoft.com/office/drawing/2014/main" id="{FECD6E75-CB6D-2E05-80A1-898F57A8C6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751249-CD73-3E5B-7ADE-37D2E9CF4E59}"/>
              </a:ext>
            </a:extLst>
          </p:cNvPr>
          <p:cNvSpPr>
            <a:spLocks noGrp="1"/>
          </p:cNvSpPr>
          <p:nvPr>
            <p:ph type="sldNum" sz="quarter" idx="12"/>
          </p:nvPr>
        </p:nvSpPr>
        <p:spPr/>
        <p:txBody>
          <a:bodyPr/>
          <a:lstStyle/>
          <a:p>
            <a:fld id="{E054F2E8-92E0-480D-8EEF-9C5C97B3B21B}" type="slidenum">
              <a:rPr lang="en-US" smtClean="0"/>
              <a:t>‹#›</a:t>
            </a:fld>
            <a:endParaRPr lang="en-US"/>
          </a:p>
        </p:txBody>
      </p:sp>
    </p:spTree>
    <p:extLst>
      <p:ext uri="{BB962C8B-B14F-4D97-AF65-F5344CB8AC3E}">
        <p14:creationId xmlns:p14="http://schemas.microsoft.com/office/powerpoint/2010/main" val="3884371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CF02D-08BB-3370-BBF1-3C702FF699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EA0C1E-4B54-D9A3-9C0E-55EB425EB6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B8A063-69AF-4BD5-5EE2-1039789DAA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858CCE-22E0-300A-1436-36E34788E5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083BCD-961E-04BF-2260-B7617C2609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2FFA40-8271-83A1-BF3C-93CBE1291E6B}"/>
              </a:ext>
            </a:extLst>
          </p:cNvPr>
          <p:cNvSpPr>
            <a:spLocks noGrp="1"/>
          </p:cNvSpPr>
          <p:nvPr>
            <p:ph type="dt" sz="half" idx="10"/>
          </p:nvPr>
        </p:nvSpPr>
        <p:spPr/>
        <p:txBody>
          <a:bodyPr/>
          <a:lstStyle/>
          <a:p>
            <a:fld id="{4351636C-2587-4DBB-B0A0-29C34141CC39}" type="datetimeFigureOut">
              <a:rPr lang="en-US" smtClean="0"/>
              <a:t>9/9/2022</a:t>
            </a:fld>
            <a:endParaRPr lang="en-US"/>
          </a:p>
        </p:txBody>
      </p:sp>
      <p:sp>
        <p:nvSpPr>
          <p:cNvPr id="8" name="Footer Placeholder 7">
            <a:extLst>
              <a:ext uri="{FF2B5EF4-FFF2-40B4-BE49-F238E27FC236}">
                <a16:creationId xmlns:a16="http://schemas.microsoft.com/office/drawing/2014/main" id="{6F8B7147-8B3A-A223-39BF-864EAA8663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182754-4A05-8F17-008E-71590EAF219B}"/>
              </a:ext>
            </a:extLst>
          </p:cNvPr>
          <p:cNvSpPr>
            <a:spLocks noGrp="1"/>
          </p:cNvSpPr>
          <p:nvPr>
            <p:ph type="sldNum" sz="quarter" idx="12"/>
          </p:nvPr>
        </p:nvSpPr>
        <p:spPr/>
        <p:txBody>
          <a:bodyPr/>
          <a:lstStyle/>
          <a:p>
            <a:fld id="{E054F2E8-92E0-480D-8EEF-9C5C97B3B21B}" type="slidenum">
              <a:rPr lang="en-US" smtClean="0"/>
              <a:t>‹#›</a:t>
            </a:fld>
            <a:endParaRPr lang="en-US"/>
          </a:p>
        </p:txBody>
      </p:sp>
    </p:spTree>
    <p:extLst>
      <p:ext uri="{BB962C8B-B14F-4D97-AF65-F5344CB8AC3E}">
        <p14:creationId xmlns:p14="http://schemas.microsoft.com/office/powerpoint/2010/main" val="1318987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D61AC-AABB-AC1B-D056-5CFE67CBBE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468648-160B-16F5-1105-29A2A845FF42}"/>
              </a:ext>
            </a:extLst>
          </p:cNvPr>
          <p:cNvSpPr>
            <a:spLocks noGrp="1"/>
          </p:cNvSpPr>
          <p:nvPr>
            <p:ph type="dt" sz="half" idx="10"/>
          </p:nvPr>
        </p:nvSpPr>
        <p:spPr/>
        <p:txBody>
          <a:bodyPr/>
          <a:lstStyle/>
          <a:p>
            <a:fld id="{4351636C-2587-4DBB-B0A0-29C34141CC39}" type="datetimeFigureOut">
              <a:rPr lang="en-US" smtClean="0"/>
              <a:t>9/9/2022</a:t>
            </a:fld>
            <a:endParaRPr lang="en-US"/>
          </a:p>
        </p:txBody>
      </p:sp>
      <p:sp>
        <p:nvSpPr>
          <p:cNvPr id="4" name="Footer Placeholder 3">
            <a:extLst>
              <a:ext uri="{FF2B5EF4-FFF2-40B4-BE49-F238E27FC236}">
                <a16:creationId xmlns:a16="http://schemas.microsoft.com/office/drawing/2014/main" id="{89B38FBA-0604-51F1-AE87-4A6CA1CFD4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61CDF1-67F5-087E-0450-231D3715F2C7}"/>
              </a:ext>
            </a:extLst>
          </p:cNvPr>
          <p:cNvSpPr>
            <a:spLocks noGrp="1"/>
          </p:cNvSpPr>
          <p:nvPr>
            <p:ph type="sldNum" sz="quarter" idx="12"/>
          </p:nvPr>
        </p:nvSpPr>
        <p:spPr/>
        <p:txBody>
          <a:bodyPr/>
          <a:lstStyle/>
          <a:p>
            <a:fld id="{E054F2E8-92E0-480D-8EEF-9C5C97B3B21B}" type="slidenum">
              <a:rPr lang="en-US" smtClean="0"/>
              <a:t>‹#›</a:t>
            </a:fld>
            <a:endParaRPr lang="en-US"/>
          </a:p>
        </p:txBody>
      </p:sp>
    </p:spTree>
    <p:extLst>
      <p:ext uri="{BB962C8B-B14F-4D97-AF65-F5344CB8AC3E}">
        <p14:creationId xmlns:p14="http://schemas.microsoft.com/office/powerpoint/2010/main" val="110970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46B181-C5B0-6938-780D-2EEE73EA5738}"/>
              </a:ext>
            </a:extLst>
          </p:cNvPr>
          <p:cNvSpPr>
            <a:spLocks noGrp="1"/>
          </p:cNvSpPr>
          <p:nvPr>
            <p:ph type="dt" sz="half" idx="10"/>
          </p:nvPr>
        </p:nvSpPr>
        <p:spPr/>
        <p:txBody>
          <a:bodyPr/>
          <a:lstStyle/>
          <a:p>
            <a:fld id="{4351636C-2587-4DBB-B0A0-29C34141CC39}" type="datetimeFigureOut">
              <a:rPr lang="en-US" smtClean="0"/>
              <a:t>9/9/2022</a:t>
            </a:fld>
            <a:endParaRPr lang="en-US"/>
          </a:p>
        </p:txBody>
      </p:sp>
      <p:sp>
        <p:nvSpPr>
          <p:cNvPr id="3" name="Footer Placeholder 2">
            <a:extLst>
              <a:ext uri="{FF2B5EF4-FFF2-40B4-BE49-F238E27FC236}">
                <a16:creationId xmlns:a16="http://schemas.microsoft.com/office/drawing/2014/main" id="{DEF8C38C-C911-8AB5-FE9B-28DF9D6B79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855232-AB03-3F77-C40E-063AF587BED7}"/>
              </a:ext>
            </a:extLst>
          </p:cNvPr>
          <p:cNvSpPr>
            <a:spLocks noGrp="1"/>
          </p:cNvSpPr>
          <p:nvPr>
            <p:ph type="sldNum" sz="quarter" idx="12"/>
          </p:nvPr>
        </p:nvSpPr>
        <p:spPr/>
        <p:txBody>
          <a:bodyPr/>
          <a:lstStyle/>
          <a:p>
            <a:fld id="{E054F2E8-92E0-480D-8EEF-9C5C97B3B21B}" type="slidenum">
              <a:rPr lang="en-US" smtClean="0"/>
              <a:t>‹#›</a:t>
            </a:fld>
            <a:endParaRPr lang="en-US"/>
          </a:p>
        </p:txBody>
      </p:sp>
    </p:spTree>
    <p:extLst>
      <p:ext uri="{BB962C8B-B14F-4D97-AF65-F5344CB8AC3E}">
        <p14:creationId xmlns:p14="http://schemas.microsoft.com/office/powerpoint/2010/main" val="1024607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8DAD7-F77C-20CA-5313-9AD7E60381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2A3261-C757-1352-C25C-8B20137170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E64176-A85A-4782-6DD2-9038A9C5A6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8F3375-50E8-5177-8973-BE484D418070}"/>
              </a:ext>
            </a:extLst>
          </p:cNvPr>
          <p:cNvSpPr>
            <a:spLocks noGrp="1"/>
          </p:cNvSpPr>
          <p:nvPr>
            <p:ph type="dt" sz="half" idx="10"/>
          </p:nvPr>
        </p:nvSpPr>
        <p:spPr/>
        <p:txBody>
          <a:bodyPr/>
          <a:lstStyle/>
          <a:p>
            <a:fld id="{4351636C-2587-4DBB-B0A0-29C34141CC39}" type="datetimeFigureOut">
              <a:rPr lang="en-US" smtClean="0"/>
              <a:t>9/9/2022</a:t>
            </a:fld>
            <a:endParaRPr lang="en-US"/>
          </a:p>
        </p:txBody>
      </p:sp>
      <p:sp>
        <p:nvSpPr>
          <p:cNvPr id="6" name="Footer Placeholder 5">
            <a:extLst>
              <a:ext uri="{FF2B5EF4-FFF2-40B4-BE49-F238E27FC236}">
                <a16:creationId xmlns:a16="http://schemas.microsoft.com/office/drawing/2014/main" id="{BAFE0531-53FD-55F7-DA2C-C1F458AA4B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C771C8-69DA-B83F-3521-5A64D382A60C}"/>
              </a:ext>
            </a:extLst>
          </p:cNvPr>
          <p:cNvSpPr>
            <a:spLocks noGrp="1"/>
          </p:cNvSpPr>
          <p:nvPr>
            <p:ph type="sldNum" sz="quarter" idx="12"/>
          </p:nvPr>
        </p:nvSpPr>
        <p:spPr/>
        <p:txBody>
          <a:bodyPr/>
          <a:lstStyle/>
          <a:p>
            <a:fld id="{E054F2E8-92E0-480D-8EEF-9C5C97B3B21B}" type="slidenum">
              <a:rPr lang="en-US" smtClean="0"/>
              <a:t>‹#›</a:t>
            </a:fld>
            <a:endParaRPr lang="en-US"/>
          </a:p>
        </p:txBody>
      </p:sp>
    </p:spTree>
    <p:extLst>
      <p:ext uri="{BB962C8B-B14F-4D97-AF65-F5344CB8AC3E}">
        <p14:creationId xmlns:p14="http://schemas.microsoft.com/office/powerpoint/2010/main" val="926968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C3F8F-4C4F-20F3-2E36-CB7B3676FC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927CD8-E4D8-ECC9-36D9-894C84DE00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438F1B-64DB-5491-A129-D23C1F33B6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0ABA2-C52A-7283-A456-2CCBD9745B40}"/>
              </a:ext>
            </a:extLst>
          </p:cNvPr>
          <p:cNvSpPr>
            <a:spLocks noGrp="1"/>
          </p:cNvSpPr>
          <p:nvPr>
            <p:ph type="dt" sz="half" idx="10"/>
          </p:nvPr>
        </p:nvSpPr>
        <p:spPr/>
        <p:txBody>
          <a:bodyPr/>
          <a:lstStyle/>
          <a:p>
            <a:fld id="{4351636C-2587-4DBB-B0A0-29C34141CC39}" type="datetimeFigureOut">
              <a:rPr lang="en-US" smtClean="0"/>
              <a:t>9/9/2022</a:t>
            </a:fld>
            <a:endParaRPr lang="en-US"/>
          </a:p>
        </p:txBody>
      </p:sp>
      <p:sp>
        <p:nvSpPr>
          <p:cNvPr id="6" name="Footer Placeholder 5">
            <a:extLst>
              <a:ext uri="{FF2B5EF4-FFF2-40B4-BE49-F238E27FC236}">
                <a16:creationId xmlns:a16="http://schemas.microsoft.com/office/drawing/2014/main" id="{AC214E7E-B0DD-6858-6729-741E256925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FAFAA8-B542-5428-1E92-7E407A7460BF}"/>
              </a:ext>
            </a:extLst>
          </p:cNvPr>
          <p:cNvSpPr>
            <a:spLocks noGrp="1"/>
          </p:cNvSpPr>
          <p:nvPr>
            <p:ph type="sldNum" sz="quarter" idx="12"/>
          </p:nvPr>
        </p:nvSpPr>
        <p:spPr/>
        <p:txBody>
          <a:bodyPr/>
          <a:lstStyle/>
          <a:p>
            <a:fld id="{E054F2E8-92E0-480D-8EEF-9C5C97B3B21B}" type="slidenum">
              <a:rPr lang="en-US" smtClean="0"/>
              <a:t>‹#›</a:t>
            </a:fld>
            <a:endParaRPr lang="en-US"/>
          </a:p>
        </p:txBody>
      </p:sp>
    </p:spTree>
    <p:extLst>
      <p:ext uri="{BB962C8B-B14F-4D97-AF65-F5344CB8AC3E}">
        <p14:creationId xmlns:p14="http://schemas.microsoft.com/office/powerpoint/2010/main" val="1610327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6B349F-2AB5-40CF-D411-40DE424827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CE1882-4322-C34D-F791-0A1193A11F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260DEE-D063-463C-7087-4724ED0003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51636C-2587-4DBB-B0A0-29C34141CC39}" type="datetimeFigureOut">
              <a:rPr lang="en-US" smtClean="0"/>
              <a:t>9/9/2022</a:t>
            </a:fld>
            <a:endParaRPr lang="en-US"/>
          </a:p>
        </p:txBody>
      </p:sp>
      <p:sp>
        <p:nvSpPr>
          <p:cNvPr id="5" name="Footer Placeholder 4">
            <a:extLst>
              <a:ext uri="{FF2B5EF4-FFF2-40B4-BE49-F238E27FC236}">
                <a16:creationId xmlns:a16="http://schemas.microsoft.com/office/drawing/2014/main" id="{EEBCC915-B88E-4A63-8167-2102E0AB93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64B609-3473-D268-8577-48A3616859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54F2E8-92E0-480D-8EEF-9C5C97B3B21B}" type="slidenum">
              <a:rPr lang="en-US" smtClean="0"/>
              <a:t>‹#›</a:t>
            </a:fld>
            <a:endParaRPr lang="en-US"/>
          </a:p>
        </p:txBody>
      </p:sp>
    </p:spTree>
    <p:extLst>
      <p:ext uri="{BB962C8B-B14F-4D97-AF65-F5344CB8AC3E}">
        <p14:creationId xmlns:p14="http://schemas.microsoft.com/office/powerpoint/2010/main" val="179827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package" Target="../embeddings/Microsoft_Excel_Worksheet.xlsx"/><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package" Target="../embeddings/Microsoft_Excel_Worksheet4.xlsx"/><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2F2E87-228A-4A8E-B54D-59372F06F47B}"/>
              </a:ext>
            </a:extLst>
          </p:cNvPr>
          <p:cNvSpPr>
            <a:spLocks noGrp="1"/>
          </p:cNvSpPr>
          <p:nvPr>
            <p:ph type="ctrTitle"/>
          </p:nvPr>
        </p:nvSpPr>
        <p:spPr>
          <a:xfrm>
            <a:off x="1314824" y="735106"/>
            <a:ext cx="10053763" cy="2928470"/>
          </a:xfrm>
        </p:spPr>
        <p:txBody>
          <a:bodyPr anchor="b">
            <a:normAutofit/>
          </a:bodyPr>
          <a:lstStyle/>
          <a:p>
            <a:r>
              <a:rPr lang="en-US" sz="8000" dirty="0">
                <a:solidFill>
                  <a:srgbClr val="FFFFFF"/>
                </a:solidFill>
              </a:rPr>
              <a:t>FY 2022-23</a:t>
            </a:r>
            <a:br>
              <a:rPr lang="en-US" sz="8000" dirty="0">
                <a:solidFill>
                  <a:srgbClr val="FFFFFF"/>
                </a:solidFill>
              </a:rPr>
            </a:br>
            <a:r>
              <a:rPr lang="en-US" sz="8000">
                <a:solidFill>
                  <a:srgbClr val="FFFFFF"/>
                </a:solidFill>
              </a:rPr>
              <a:t>Adopted Budget </a:t>
            </a:r>
            <a:endParaRPr lang="en-US" sz="8000" dirty="0">
              <a:solidFill>
                <a:srgbClr val="FFFFFF"/>
              </a:solidFill>
            </a:endParaRPr>
          </a:p>
        </p:txBody>
      </p:sp>
      <p:sp>
        <p:nvSpPr>
          <p:cNvPr id="3" name="Subtitle 2">
            <a:extLst>
              <a:ext uri="{FF2B5EF4-FFF2-40B4-BE49-F238E27FC236}">
                <a16:creationId xmlns:a16="http://schemas.microsoft.com/office/drawing/2014/main" id="{5123C655-3073-49DA-B3FE-F0E98E5FC773}"/>
              </a:ext>
            </a:extLst>
          </p:cNvPr>
          <p:cNvSpPr>
            <a:spLocks noGrp="1"/>
          </p:cNvSpPr>
          <p:nvPr>
            <p:ph type="subTitle" idx="1"/>
          </p:nvPr>
        </p:nvSpPr>
        <p:spPr>
          <a:xfrm>
            <a:off x="1350682" y="4870824"/>
            <a:ext cx="10005951" cy="1458258"/>
          </a:xfrm>
        </p:spPr>
        <p:txBody>
          <a:bodyPr anchor="ctr">
            <a:normAutofit/>
          </a:bodyPr>
          <a:lstStyle/>
          <a:p>
            <a:pPr algn="l"/>
            <a:r>
              <a:rPr lang="en-US"/>
              <a:t>September </a:t>
            </a:r>
            <a:r>
              <a:rPr lang="en-US" dirty="0"/>
              <a:t>13, 2022</a:t>
            </a:r>
          </a:p>
        </p:txBody>
      </p:sp>
    </p:spTree>
    <p:extLst>
      <p:ext uri="{BB962C8B-B14F-4D97-AF65-F5344CB8AC3E}">
        <p14:creationId xmlns:p14="http://schemas.microsoft.com/office/powerpoint/2010/main" val="3690989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52933D-3D5F-47F1-986C-1A540F654DD3}"/>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Revenue Assumptions</a:t>
            </a:r>
          </a:p>
        </p:txBody>
      </p:sp>
      <p:sp>
        <p:nvSpPr>
          <p:cNvPr id="3" name="Content Placeholder 2">
            <a:extLst>
              <a:ext uri="{FF2B5EF4-FFF2-40B4-BE49-F238E27FC236}">
                <a16:creationId xmlns:a16="http://schemas.microsoft.com/office/drawing/2014/main" id="{7C938381-FA57-433E-8E12-5B25C37A3DEE}"/>
              </a:ext>
            </a:extLst>
          </p:cNvPr>
          <p:cNvSpPr>
            <a:spLocks noGrp="1"/>
          </p:cNvSpPr>
          <p:nvPr>
            <p:ph idx="1"/>
          </p:nvPr>
        </p:nvSpPr>
        <p:spPr>
          <a:xfrm>
            <a:off x="6503158" y="649480"/>
            <a:ext cx="4862447" cy="5546047"/>
          </a:xfrm>
        </p:spPr>
        <p:txBody>
          <a:bodyPr anchor="ctr">
            <a:normAutofit/>
          </a:bodyPr>
          <a:lstStyle/>
          <a:p>
            <a:r>
              <a:rPr lang="en-US" sz="2000" dirty="0"/>
              <a:t>COLA 6.56%</a:t>
            </a:r>
          </a:p>
          <a:p>
            <a:r>
              <a:rPr lang="en-US" sz="2000" dirty="0"/>
              <a:t>No change to enrollment fees</a:t>
            </a:r>
            <a:endParaRPr lang="en-US" sz="2000" dirty="0">
              <a:cs typeface="Calibri"/>
            </a:endParaRPr>
          </a:p>
          <a:p>
            <a:r>
              <a:rPr lang="en-US" sz="2000" dirty="0"/>
              <a:t>No growth or restoration</a:t>
            </a:r>
            <a:endParaRPr lang="en-US" sz="2000" dirty="0">
              <a:cs typeface="Calibri"/>
            </a:endParaRPr>
          </a:p>
          <a:p>
            <a:r>
              <a:rPr lang="en-US" sz="2000" dirty="0"/>
              <a:t>Non-Resident Tuition </a:t>
            </a:r>
          </a:p>
          <a:p>
            <a:r>
              <a:rPr lang="en-US" sz="2000" dirty="0">
                <a:cs typeface="Calibri"/>
              </a:rPr>
              <a:t>State approval of Emergency Conditions Application </a:t>
            </a:r>
          </a:p>
        </p:txBody>
      </p:sp>
    </p:spTree>
    <p:extLst>
      <p:ext uri="{BB962C8B-B14F-4D97-AF65-F5344CB8AC3E}">
        <p14:creationId xmlns:p14="http://schemas.microsoft.com/office/powerpoint/2010/main" val="2035176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5F31A6-6255-4FBD-8C34-DC950F1D4210}"/>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Expense Assumptions</a:t>
            </a:r>
          </a:p>
        </p:txBody>
      </p:sp>
      <p:sp>
        <p:nvSpPr>
          <p:cNvPr id="3" name="Content Placeholder 2">
            <a:extLst>
              <a:ext uri="{FF2B5EF4-FFF2-40B4-BE49-F238E27FC236}">
                <a16:creationId xmlns:a16="http://schemas.microsoft.com/office/drawing/2014/main" id="{83ECB49B-A46A-46A0-A8C0-78164C1E634E}"/>
              </a:ext>
            </a:extLst>
          </p:cNvPr>
          <p:cNvSpPr>
            <a:spLocks noGrp="1"/>
          </p:cNvSpPr>
          <p:nvPr>
            <p:ph idx="1"/>
          </p:nvPr>
        </p:nvSpPr>
        <p:spPr>
          <a:xfrm>
            <a:off x="4810259" y="649480"/>
            <a:ext cx="6555347" cy="5546047"/>
          </a:xfrm>
        </p:spPr>
        <p:txBody>
          <a:bodyPr anchor="ctr">
            <a:normAutofit/>
          </a:bodyPr>
          <a:lstStyle/>
          <a:p>
            <a:endParaRPr lang="en-US" sz="2000" dirty="0"/>
          </a:p>
          <a:p>
            <a:r>
              <a:rPr lang="en-US" sz="2000" dirty="0"/>
              <a:t>Track and step increases are included for all units</a:t>
            </a:r>
          </a:p>
          <a:p>
            <a:r>
              <a:rPr lang="en-US" sz="2000" dirty="0"/>
              <a:t>Benefit stipend increases are estimated at 8%</a:t>
            </a:r>
          </a:p>
          <a:p>
            <a:r>
              <a:rPr lang="en-US" sz="2000" dirty="0"/>
              <a:t>PERS rate of 25.4% was included</a:t>
            </a:r>
          </a:p>
          <a:p>
            <a:r>
              <a:rPr lang="en-US" sz="2000" dirty="0"/>
              <a:t>STRS rate of 19.1% was included</a:t>
            </a:r>
          </a:p>
          <a:p>
            <a:r>
              <a:rPr lang="en-US" sz="2000" dirty="0"/>
              <a:t>Anticipated increases to fixed costs and other operating expenses were included</a:t>
            </a:r>
          </a:p>
          <a:p>
            <a:r>
              <a:rPr lang="en-US" sz="2000" dirty="0"/>
              <a:t>Increase of 6 FON that is budgeted at $797,694 (salaries and benefits)</a:t>
            </a:r>
          </a:p>
          <a:p>
            <a:r>
              <a:rPr lang="en-US" sz="2000" dirty="0"/>
              <a:t>Salary increases of 3% for all employees including the   one-time $750.00 incentive. (negotiations are on-going)</a:t>
            </a:r>
          </a:p>
          <a:p>
            <a:pPr marL="0" indent="0">
              <a:buNone/>
            </a:pPr>
            <a:endParaRPr lang="en-US" sz="2000" dirty="0"/>
          </a:p>
        </p:txBody>
      </p:sp>
    </p:spTree>
    <p:extLst>
      <p:ext uri="{BB962C8B-B14F-4D97-AF65-F5344CB8AC3E}">
        <p14:creationId xmlns:p14="http://schemas.microsoft.com/office/powerpoint/2010/main" val="3319114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50747E6-449A-4EB6-8EB7-052ECB22389A}"/>
              </a:ext>
            </a:extLst>
          </p:cNvPr>
          <p:cNvSpPr>
            <a:spLocks noGrp="1"/>
          </p:cNvSpPr>
          <p:nvPr>
            <p:ph type="title"/>
          </p:nvPr>
        </p:nvSpPr>
        <p:spPr>
          <a:xfrm>
            <a:off x="2026693" y="1030406"/>
            <a:ext cx="8147713" cy="3081242"/>
          </a:xfrm>
        </p:spPr>
        <p:txBody>
          <a:bodyPr vert="horz" lIns="91440" tIns="45720" rIns="91440" bIns="45720" rtlCol="0" anchor="ctr">
            <a:normAutofit/>
          </a:bodyPr>
          <a:lstStyle/>
          <a:p>
            <a:pPr algn="ctr"/>
            <a:r>
              <a:rPr lang="en-US" sz="4800">
                <a:solidFill>
                  <a:srgbClr val="FFFFFF"/>
                </a:solidFill>
              </a:rPr>
              <a:t>OVERVIEW OF GENERAL UNRESTRICTED FUND</a:t>
            </a:r>
            <a:endParaRPr lang="en-US" sz="4800" kern="1200">
              <a:solidFill>
                <a:srgbClr val="FFFFFF"/>
              </a:solidFill>
              <a:latin typeface="+mj-lt"/>
              <a:ea typeface="+mj-ea"/>
              <a:cs typeface="+mj-cs"/>
            </a:endParaRPr>
          </a:p>
        </p:txBody>
      </p:sp>
    </p:spTree>
    <p:extLst>
      <p:ext uri="{BB962C8B-B14F-4D97-AF65-F5344CB8AC3E}">
        <p14:creationId xmlns:p14="http://schemas.microsoft.com/office/powerpoint/2010/main" val="865317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0CB47F1-FB67-47DA-AAE4-2647C8F47716}"/>
              </a:ext>
            </a:extLst>
          </p:cNvPr>
          <p:cNvSpPr>
            <a:spLocks noGrp="1"/>
          </p:cNvSpPr>
          <p:nvPr>
            <p:ph type="title"/>
          </p:nvPr>
        </p:nvSpPr>
        <p:spPr>
          <a:xfrm>
            <a:off x="586478" y="1683756"/>
            <a:ext cx="3115265" cy="2396359"/>
          </a:xfrm>
        </p:spPr>
        <p:txBody>
          <a:bodyPr anchor="b">
            <a:normAutofit/>
          </a:bodyPr>
          <a:lstStyle/>
          <a:p>
            <a:pPr algn="r"/>
            <a:r>
              <a:rPr lang="en-US" sz="3400">
                <a:solidFill>
                  <a:srgbClr val="FFFFFF"/>
                </a:solidFill>
              </a:rPr>
              <a:t>FY 2022-23 Budget</a:t>
            </a:r>
            <a:br>
              <a:rPr lang="en-US" sz="3400">
                <a:solidFill>
                  <a:srgbClr val="FFFFFF"/>
                </a:solidFill>
              </a:rPr>
            </a:br>
            <a:r>
              <a:rPr lang="en-US" sz="3400">
                <a:solidFill>
                  <a:srgbClr val="FFFFFF"/>
                </a:solidFill>
              </a:rPr>
              <a:t>Unrestricted General Fund</a:t>
            </a:r>
          </a:p>
        </p:txBody>
      </p:sp>
      <p:graphicFrame>
        <p:nvGraphicFramePr>
          <p:cNvPr id="9" name="Object 8">
            <a:extLst>
              <a:ext uri="{FF2B5EF4-FFF2-40B4-BE49-F238E27FC236}">
                <a16:creationId xmlns:a16="http://schemas.microsoft.com/office/drawing/2014/main" id="{A6C5ECCA-E1D2-1AD0-0C37-412EDA80E904}"/>
              </a:ext>
            </a:extLst>
          </p:cNvPr>
          <p:cNvGraphicFramePr>
            <a:graphicFrameLocks noChangeAspect="1"/>
          </p:cNvGraphicFramePr>
          <p:nvPr>
            <p:extLst>
              <p:ext uri="{D42A27DB-BD31-4B8C-83A1-F6EECF244321}">
                <p14:modId xmlns:p14="http://schemas.microsoft.com/office/powerpoint/2010/main" val="4021901843"/>
              </p:ext>
            </p:extLst>
          </p:nvPr>
        </p:nvGraphicFramePr>
        <p:xfrm>
          <a:off x="4597400" y="709613"/>
          <a:ext cx="7113588" cy="6053137"/>
        </p:xfrm>
        <a:graphic>
          <a:graphicData uri="http://schemas.openxmlformats.org/presentationml/2006/ole">
            <mc:AlternateContent xmlns:mc="http://schemas.openxmlformats.org/markup-compatibility/2006">
              <mc:Choice xmlns:v="urn:schemas-microsoft-com:vml" Requires="v">
                <p:oleObj name="Worksheet" r:id="rId2" imgW="6562549" imgH="6343778" progId="Excel.Sheet.12">
                  <p:embed/>
                </p:oleObj>
              </mc:Choice>
              <mc:Fallback>
                <p:oleObj name="Worksheet" r:id="rId2" imgW="6562549" imgH="6343778" progId="Excel.Sheet.12">
                  <p:embed/>
                  <p:pic>
                    <p:nvPicPr>
                      <p:cNvPr id="9" name="Object 8">
                        <a:extLst>
                          <a:ext uri="{FF2B5EF4-FFF2-40B4-BE49-F238E27FC236}">
                            <a16:creationId xmlns:a16="http://schemas.microsoft.com/office/drawing/2014/main" id="{A6C5ECCA-E1D2-1AD0-0C37-412EDA80E904}"/>
                          </a:ext>
                        </a:extLst>
                      </p:cNvPr>
                      <p:cNvPicPr/>
                      <p:nvPr/>
                    </p:nvPicPr>
                    <p:blipFill>
                      <a:blip r:embed="rId3"/>
                      <a:stretch>
                        <a:fillRect/>
                      </a:stretch>
                    </p:blipFill>
                    <p:spPr>
                      <a:xfrm>
                        <a:off x="4597400" y="709613"/>
                        <a:ext cx="7113588" cy="6053137"/>
                      </a:xfrm>
                      <a:prstGeom prst="rect">
                        <a:avLst/>
                      </a:prstGeom>
                    </p:spPr>
                  </p:pic>
                </p:oleObj>
              </mc:Fallback>
            </mc:AlternateContent>
          </a:graphicData>
        </a:graphic>
      </p:graphicFrame>
    </p:spTree>
    <p:extLst>
      <p:ext uri="{BB962C8B-B14F-4D97-AF65-F5344CB8AC3E}">
        <p14:creationId xmlns:p14="http://schemas.microsoft.com/office/powerpoint/2010/main" val="211743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A1022-AF56-4267-8289-0AF5DE7AF8A2}"/>
              </a:ext>
            </a:extLst>
          </p:cNvPr>
          <p:cNvSpPr>
            <a:spLocks noGrp="1"/>
          </p:cNvSpPr>
          <p:nvPr>
            <p:ph type="title"/>
          </p:nvPr>
        </p:nvSpPr>
        <p:spPr/>
        <p:txBody>
          <a:bodyPr>
            <a:normAutofit fontScale="90000"/>
          </a:bodyPr>
          <a:lstStyle/>
          <a:p>
            <a:pPr algn="ctr"/>
            <a:r>
              <a:rPr lang="en-US"/>
              <a:t>GENERAL UNRESTRICTED REVENUE CATEGORIES </a:t>
            </a:r>
            <a:br>
              <a:rPr lang="en-US"/>
            </a:br>
            <a:r>
              <a:rPr lang="en-US"/>
              <a:t>AS A % OF TOTAL REVENUE</a:t>
            </a:r>
          </a:p>
        </p:txBody>
      </p:sp>
      <p:graphicFrame>
        <p:nvGraphicFramePr>
          <p:cNvPr id="6" name="Content Placeholder 5">
            <a:extLst>
              <a:ext uri="{FF2B5EF4-FFF2-40B4-BE49-F238E27FC236}">
                <a16:creationId xmlns:a16="http://schemas.microsoft.com/office/drawing/2014/main" id="{DFBEC26B-22BF-4445-A4BC-261CE9BC1298}"/>
              </a:ext>
            </a:extLst>
          </p:cNvPr>
          <p:cNvGraphicFramePr>
            <a:graphicFrameLocks noGrp="1"/>
          </p:cNvGraphicFramePr>
          <p:nvPr>
            <p:ph idx="1"/>
            <p:extLst>
              <p:ext uri="{D42A27DB-BD31-4B8C-83A1-F6EECF244321}">
                <p14:modId xmlns:p14="http://schemas.microsoft.com/office/powerpoint/2010/main" val="4021201251"/>
              </p:ext>
            </p:extLst>
          </p:nvPr>
        </p:nvGraphicFramePr>
        <p:xfrm>
          <a:off x="838200" y="1825625"/>
          <a:ext cx="10515600" cy="46672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62467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0E584-7A94-42CB-AE72-87676974AD1D}"/>
              </a:ext>
            </a:extLst>
          </p:cNvPr>
          <p:cNvSpPr>
            <a:spLocks noGrp="1"/>
          </p:cNvSpPr>
          <p:nvPr>
            <p:ph type="title"/>
          </p:nvPr>
        </p:nvSpPr>
        <p:spPr/>
        <p:txBody>
          <a:bodyPr>
            <a:normAutofit fontScale="90000"/>
          </a:bodyPr>
          <a:lstStyle/>
          <a:p>
            <a:pPr algn="ctr"/>
            <a:r>
              <a:rPr lang="en-US"/>
              <a:t>GENERAL UNRESTRICTED EXPENSE CATEGORIES</a:t>
            </a:r>
            <a:br>
              <a:rPr lang="en-US"/>
            </a:br>
            <a:r>
              <a:rPr lang="en-US"/>
              <a:t>AS A % OF TOTAL EXPENSE</a:t>
            </a:r>
          </a:p>
        </p:txBody>
      </p:sp>
      <p:graphicFrame>
        <p:nvGraphicFramePr>
          <p:cNvPr id="4" name="Content Placeholder 3">
            <a:extLst>
              <a:ext uri="{FF2B5EF4-FFF2-40B4-BE49-F238E27FC236}">
                <a16:creationId xmlns:a16="http://schemas.microsoft.com/office/drawing/2014/main" id="{15CEB699-3CC1-4F2D-8CC3-B587249CADE6}"/>
              </a:ext>
            </a:extLst>
          </p:cNvPr>
          <p:cNvGraphicFramePr>
            <a:graphicFrameLocks noGrp="1"/>
          </p:cNvGraphicFramePr>
          <p:nvPr>
            <p:ph idx="1"/>
          </p:nvPr>
        </p:nvGraphicFramePr>
        <p:xfrm>
          <a:off x="838200" y="1825624"/>
          <a:ext cx="10515600" cy="46672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15CEB699-3CC1-4F2D-8CC3-B587249CADE6}"/>
              </a:ext>
            </a:extLst>
          </p:cNvPr>
          <p:cNvGraphicFramePr>
            <a:graphicFrameLocks noGrp="1"/>
          </p:cNvGraphicFramePr>
          <p:nvPr>
            <p:extLst>
              <p:ext uri="{D42A27DB-BD31-4B8C-83A1-F6EECF244321}">
                <p14:modId xmlns:p14="http://schemas.microsoft.com/office/powerpoint/2010/main" val="12219504"/>
              </p:ext>
            </p:extLst>
          </p:nvPr>
        </p:nvGraphicFramePr>
        <p:xfrm>
          <a:off x="1777186" y="1627464"/>
          <a:ext cx="8637628" cy="50333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14927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600D25C-B7A4-4E92-9A8D-54CCDA1518EE}"/>
              </a:ext>
            </a:extLst>
          </p:cNvPr>
          <p:cNvSpPr>
            <a:spLocks noGrp="1"/>
          </p:cNvSpPr>
          <p:nvPr>
            <p:ph type="title"/>
          </p:nvPr>
        </p:nvSpPr>
        <p:spPr>
          <a:xfrm>
            <a:off x="586478" y="1683756"/>
            <a:ext cx="3115265" cy="2396359"/>
          </a:xfrm>
        </p:spPr>
        <p:txBody>
          <a:bodyPr anchor="b">
            <a:normAutofit/>
          </a:bodyPr>
          <a:lstStyle/>
          <a:p>
            <a:pPr algn="r"/>
            <a:r>
              <a:rPr lang="en-US" sz="3100">
                <a:solidFill>
                  <a:srgbClr val="FFFFFF"/>
                </a:solidFill>
              </a:rPr>
              <a:t>GENERAL UNRESTRICTED FUND</a:t>
            </a:r>
            <a:br>
              <a:rPr lang="en-US" sz="3100">
                <a:solidFill>
                  <a:srgbClr val="FFFFFF"/>
                </a:solidFill>
              </a:rPr>
            </a:br>
            <a:r>
              <a:rPr lang="en-US" sz="3100">
                <a:solidFill>
                  <a:srgbClr val="FFFFFF"/>
                </a:solidFill>
              </a:rPr>
              <a:t>MULTI-YEAR PROJECTIONS</a:t>
            </a:r>
          </a:p>
        </p:txBody>
      </p:sp>
      <p:graphicFrame>
        <p:nvGraphicFramePr>
          <p:cNvPr id="16" name="Object 15">
            <a:extLst>
              <a:ext uri="{FF2B5EF4-FFF2-40B4-BE49-F238E27FC236}">
                <a16:creationId xmlns:a16="http://schemas.microsoft.com/office/drawing/2014/main" id="{B5A38145-C429-4785-E811-0F2E42DB1CFA}"/>
              </a:ext>
            </a:extLst>
          </p:cNvPr>
          <p:cNvGraphicFramePr>
            <a:graphicFrameLocks noChangeAspect="1"/>
          </p:cNvGraphicFramePr>
          <p:nvPr>
            <p:extLst>
              <p:ext uri="{D42A27DB-BD31-4B8C-83A1-F6EECF244321}">
                <p14:modId xmlns:p14="http://schemas.microsoft.com/office/powerpoint/2010/main" val="16670511"/>
              </p:ext>
            </p:extLst>
          </p:nvPr>
        </p:nvGraphicFramePr>
        <p:xfrm>
          <a:off x="4905052" y="350024"/>
          <a:ext cx="6551256" cy="4655415"/>
        </p:xfrm>
        <a:graphic>
          <a:graphicData uri="http://schemas.openxmlformats.org/presentationml/2006/ole">
            <mc:AlternateContent xmlns:mc="http://schemas.openxmlformats.org/markup-compatibility/2006">
              <mc:Choice xmlns:v="urn:schemas-microsoft-com:vml" Requires="v">
                <p:oleObj name="Worksheet" r:id="rId2" imgW="6734287" imgH="5877025" progId="Excel.Sheet.12">
                  <p:embed/>
                </p:oleObj>
              </mc:Choice>
              <mc:Fallback>
                <p:oleObj name="Worksheet" r:id="rId2" imgW="6734287" imgH="5877025" progId="Excel.Sheet.12">
                  <p:embed/>
                  <p:pic>
                    <p:nvPicPr>
                      <p:cNvPr id="16" name="Object 15">
                        <a:extLst>
                          <a:ext uri="{FF2B5EF4-FFF2-40B4-BE49-F238E27FC236}">
                            <a16:creationId xmlns:a16="http://schemas.microsoft.com/office/drawing/2014/main" id="{B5A38145-C429-4785-E811-0F2E42DB1CFA}"/>
                          </a:ext>
                        </a:extLst>
                      </p:cNvPr>
                      <p:cNvPicPr/>
                      <p:nvPr/>
                    </p:nvPicPr>
                    <p:blipFill>
                      <a:blip r:embed="rId3"/>
                      <a:stretch>
                        <a:fillRect/>
                      </a:stretch>
                    </p:blipFill>
                    <p:spPr>
                      <a:xfrm>
                        <a:off x="4905052" y="350024"/>
                        <a:ext cx="6551256" cy="4655415"/>
                      </a:xfrm>
                      <a:prstGeom prst="rect">
                        <a:avLst/>
                      </a:prstGeom>
                    </p:spPr>
                  </p:pic>
                </p:oleObj>
              </mc:Fallback>
            </mc:AlternateContent>
          </a:graphicData>
        </a:graphic>
      </p:graphicFrame>
      <p:pic>
        <p:nvPicPr>
          <p:cNvPr id="4" name="Picture 3" descr="Text&#10;&#10;Description automatically generated">
            <a:extLst>
              <a:ext uri="{FF2B5EF4-FFF2-40B4-BE49-F238E27FC236}">
                <a16:creationId xmlns:a16="http://schemas.microsoft.com/office/drawing/2014/main" id="{09926F15-0A4D-EC89-1C6C-905D707395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5052" y="5039983"/>
            <a:ext cx="5782482" cy="971686"/>
          </a:xfrm>
          <a:prstGeom prst="rect">
            <a:avLst/>
          </a:prstGeom>
        </p:spPr>
      </p:pic>
      <p:pic>
        <p:nvPicPr>
          <p:cNvPr id="6" name="Picture 5" descr="Text&#10;&#10;Description automatically generated">
            <a:extLst>
              <a:ext uri="{FF2B5EF4-FFF2-40B4-BE49-F238E27FC236}">
                <a16:creationId xmlns:a16="http://schemas.microsoft.com/office/drawing/2014/main" id="{242CA290-84ED-818F-CDD0-37DD15BD3B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5042" y="5875008"/>
            <a:ext cx="4696480" cy="666843"/>
          </a:xfrm>
          <a:prstGeom prst="rect">
            <a:avLst/>
          </a:prstGeom>
        </p:spPr>
      </p:pic>
    </p:spTree>
    <p:extLst>
      <p:ext uri="{BB962C8B-B14F-4D97-AF65-F5344CB8AC3E}">
        <p14:creationId xmlns:p14="http://schemas.microsoft.com/office/powerpoint/2010/main" val="3133063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48E40E-4772-41B4-AA83-62DED6E3A797}"/>
              </a:ext>
            </a:extLst>
          </p:cNvPr>
          <p:cNvSpPr>
            <a:spLocks noGrp="1"/>
          </p:cNvSpPr>
          <p:nvPr>
            <p:ph type="title"/>
          </p:nvPr>
        </p:nvSpPr>
        <p:spPr>
          <a:xfrm>
            <a:off x="586478" y="1683756"/>
            <a:ext cx="3115265" cy="2396359"/>
          </a:xfrm>
        </p:spPr>
        <p:txBody>
          <a:bodyPr anchor="b">
            <a:normAutofit/>
          </a:bodyPr>
          <a:lstStyle/>
          <a:p>
            <a:r>
              <a:rPr lang="en-US" sz="3100">
                <a:solidFill>
                  <a:srgbClr val="FFFFFF"/>
                </a:solidFill>
              </a:rPr>
              <a:t>Estimated General Unrestricted Fund at </a:t>
            </a:r>
            <a:br>
              <a:rPr lang="en-US" sz="3100">
                <a:solidFill>
                  <a:srgbClr val="FFFFFF"/>
                </a:solidFill>
              </a:rPr>
            </a:br>
            <a:r>
              <a:rPr lang="en-US" sz="3100">
                <a:solidFill>
                  <a:srgbClr val="FFFFFF"/>
                </a:solidFill>
              </a:rPr>
              <a:t>Year-End </a:t>
            </a:r>
          </a:p>
        </p:txBody>
      </p:sp>
      <p:pic>
        <p:nvPicPr>
          <p:cNvPr id="4" name="Picture 3" descr="Graphical user interface, text&#10;&#10;Description automatically generated">
            <a:extLst>
              <a:ext uri="{FF2B5EF4-FFF2-40B4-BE49-F238E27FC236}">
                <a16:creationId xmlns:a16="http://schemas.microsoft.com/office/drawing/2014/main" id="{9690C2B2-67F7-DD4C-7FDE-4532CD800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8021" y="438334"/>
            <a:ext cx="6692293" cy="5981332"/>
          </a:xfrm>
          <a:prstGeom prst="rect">
            <a:avLst/>
          </a:prstGeom>
        </p:spPr>
      </p:pic>
    </p:spTree>
    <p:extLst>
      <p:ext uri="{BB962C8B-B14F-4D97-AF65-F5344CB8AC3E}">
        <p14:creationId xmlns:p14="http://schemas.microsoft.com/office/powerpoint/2010/main" val="3677925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50747E6-449A-4EB6-8EB7-052ECB22389A}"/>
              </a:ext>
            </a:extLst>
          </p:cNvPr>
          <p:cNvSpPr>
            <a:spLocks noGrp="1"/>
          </p:cNvSpPr>
          <p:nvPr>
            <p:ph type="title"/>
          </p:nvPr>
        </p:nvSpPr>
        <p:spPr>
          <a:xfrm>
            <a:off x="2026693" y="1030406"/>
            <a:ext cx="8147713" cy="3081242"/>
          </a:xfrm>
        </p:spPr>
        <p:txBody>
          <a:bodyPr vert="horz" lIns="91440" tIns="45720" rIns="91440" bIns="45720" rtlCol="0" anchor="ctr">
            <a:normAutofit/>
          </a:bodyPr>
          <a:lstStyle/>
          <a:p>
            <a:pPr algn="ctr"/>
            <a:r>
              <a:rPr lang="en-US" sz="4800">
                <a:solidFill>
                  <a:srgbClr val="FFFFFF"/>
                </a:solidFill>
              </a:rPr>
              <a:t>OVERVIEW OF OTHER FUNDS</a:t>
            </a:r>
            <a:endParaRPr lang="en-US" sz="4800" kern="1200">
              <a:solidFill>
                <a:srgbClr val="FFFFFF"/>
              </a:solidFill>
              <a:latin typeface="+mj-lt"/>
              <a:ea typeface="+mj-ea"/>
              <a:cs typeface="+mj-cs"/>
            </a:endParaRPr>
          </a:p>
        </p:txBody>
      </p:sp>
    </p:spTree>
    <p:extLst>
      <p:ext uri="{BB962C8B-B14F-4D97-AF65-F5344CB8AC3E}">
        <p14:creationId xmlns:p14="http://schemas.microsoft.com/office/powerpoint/2010/main" val="843366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748E4CD-CDE3-4B01-96EC-0BE1CB565893}"/>
              </a:ext>
            </a:extLst>
          </p:cNvPr>
          <p:cNvSpPr>
            <a:spLocks noGrp="1"/>
          </p:cNvSpPr>
          <p:nvPr>
            <p:ph type="title"/>
          </p:nvPr>
        </p:nvSpPr>
        <p:spPr>
          <a:xfrm>
            <a:off x="1371597" y="348865"/>
            <a:ext cx="10044023" cy="877729"/>
          </a:xfrm>
        </p:spPr>
        <p:txBody>
          <a:bodyPr anchor="ctr">
            <a:normAutofit/>
          </a:bodyPr>
          <a:lstStyle/>
          <a:p>
            <a:r>
              <a:rPr lang="en-US" sz="3400">
                <a:solidFill>
                  <a:srgbClr val="FFFFFF"/>
                </a:solidFill>
              </a:rPr>
              <a:t>FY 2022-23 PROPOSED BUDGET EXPENDITURES/OUTGO</a:t>
            </a:r>
          </a:p>
        </p:txBody>
      </p:sp>
      <p:sp>
        <p:nvSpPr>
          <p:cNvPr id="5" name="Content Placeholder 4">
            <a:extLst>
              <a:ext uri="{FF2B5EF4-FFF2-40B4-BE49-F238E27FC236}">
                <a16:creationId xmlns:a16="http://schemas.microsoft.com/office/drawing/2014/main" id="{4505A4CB-A6D3-C5D9-AD3E-EC801002AEA1}"/>
              </a:ext>
            </a:extLst>
          </p:cNvPr>
          <p:cNvSpPr>
            <a:spLocks noGrp="1"/>
          </p:cNvSpPr>
          <p:nvPr>
            <p:ph idx="1"/>
          </p:nvPr>
        </p:nvSpPr>
        <p:spPr/>
        <p:txBody>
          <a:bodyPr/>
          <a:lstStyle/>
          <a:p>
            <a:endParaRPr lang="en-US"/>
          </a:p>
        </p:txBody>
      </p:sp>
      <p:graphicFrame>
        <p:nvGraphicFramePr>
          <p:cNvPr id="10" name="Chart 9">
            <a:extLst>
              <a:ext uri="{FF2B5EF4-FFF2-40B4-BE49-F238E27FC236}">
                <a16:creationId xmlns:a16="http://schemas.microsoft.com/office/drawing/2014/main" id="{1EC92A66-841E-4445-A267-480D585E3A4C}"/>
              </a:ext>
            </a:extLst>
          </p:cNvPr>
          <p:cNvGraphicFramePr>
            <a:graphicFrameLocks/>
          </p:cNvGraphicFramePr>
          <p:nvPr>
            <p:extLst>
              <p:ext uri="{D42A27DB-BD31-4B8C-83A1-F6EECF244321}">
                <p14:modId xmlns:p14="http://schemas.microsoft.com/office/powerpoint/2010/main" val="197276779"/>
              </p:ext>
            </p:extLst>
          </p:nvPr>
        </p:nvGraphicFramePr>
        <p:xfrm>
          <a:off x="838199" y="1808796"/>
          <a:ext cx="10515600" cy="43681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8723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57A22-C25E-49EB-A9B9-51837A2207FE}"/>
              </a:ext>
            </a:extLst>
          </p:cNvPr>
          <p:cNvSpPr>
            <a:spLocks noGrp="1"/>
          </p:cNvSpPr>
          <p:nvPr>
            <p:ph type="title"/>
          </p:nvPr>
        </p:nvSpPr>
        <p:spPr>
          <a:xfrm>
            <a:off x="4965430" y="629268"/>
            <a:ext cx="6586491" cy="1286160"/>
          </a:xfrm>
        </p:spPr>
        <p:txBody>
          <a:bodyPr anchor="b">
            <a:normAutofit/>
          </a:bodyPr>
          <a:lstStyle/>
          <a:p>
            <a:r>
              <a:rPr lang="en-US"/>
              <a:t>AGENDA</a:t>
            </a:r>
          </a:p>
        </p:txBody>
      </p:sp>
      <p:sp>
        <p:nvSpPr>
          <p:cNvPr id="3" name="Content Placeholder 2">
            <a:extLst>
              <a:ext uri="{FF2B5EF4-FFF2-40B4-BE49-F238E27FC236}">
                <a16:creationId xmlns:a16="http://schemas.microsoft.com/office/drawing/2014/main" id="{4D828006-027A-4028-8305-9174B397A91D}"/>
              </a:ext>
            </a:extLst>
          </p:cNvPr>
          <p:cNvSpPr>
            <a:spLocks noGrp="1"/>
          </p:cNvSpPr>
          <p:nvPr>
            <p:ph idx="1"/>
          </p:nvPr>
        </p:nvSpPr>
        <p:spPr>
          <a:xfrm>
            <a:off x="4965431" y="2751591"/>
            <a:ext cx="6586489" cy="3716320"/>
          </a:xfrm>
        </p:spPr>
        <p:txBody>
          <a:bodyPr>
            <a:normAutofit/>
          </a:bodyPr>
          <a:lstStyle/>
          <a:p>
            <a:r>
              <a:rPr lang="en-US" sz="2000" dirty="0"/>
              <a:t>Board Budget Guidelines</a:t>
            </a:r>
          </a:p>
          <a:p>
            <a:r>
              <a:rPr lang="en-US" sz="2000" dirty="0"/>
              <a:t>Budget Assumptions for General Unrestricted Fund</a:t>
            </a:r>
          </a:p>
          <a:p>
            <a:r>
              <a:rPr lang="en-US" sz="2000" dirty="0"/>
              <a:t>Overview of General Unrestricted Fund </a:t>
            </a:r>
          </a:p>
          <a:p>
            <a:r>
              <a:rPr lang="en-US" sz="2000" dirty="0"/>
              <a:t>Overview of Other Funds</a:t>
            </a:r>
          </a:p>
          <a:p>
            <a:r>
              <a:rPr lang="en-US" sz="2000" dirty="0"/>
              <a:t>OPEB Percentage Funded</a:t>
            </a:r>
          </a:p>
          <a:p>
            <a:pPr marL="0" indent="0">
              <a:buNone/>
            </a:pPr>
            <a:endParaRPr lang="en-US" sz="2000" dirty="0"/>
          </a:p>
        </p:txBody>
      </p:sp>
      <p:pic>
        <p:nvPicPr>
          <p:cNvPr id="5" name="Picture 4" descr="The calendar on a table stacked on top of notebooks">
            <a:extLst>
              <a:ext uri="{FF2B5EF4-FFF2-40B4-BE49-F238E27FC236}">
                <a16:creationId xmlns:a16="http://schemas.microsoft.com/office/drawing/2014/main" id="{1E3C44B9-3DF7-8611-E29C-ABCF08E23AC1}"/>
              </a:ext>
            </a:extLst>
          </p:cNvPr>
          <p:cNvPicPr>
            <a:picLocks noChangeAspect="1"/>
          </p:cNvPicPr>
          <p:nvPr/>
        </p:nvPicPr>
        <p:blipFill rotWithShape="1">
          <a:blip r:embed="rId2"/>
          <a:srcRect l="35279" r="19601"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ADB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0147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5928B-AB0E-42E1-9BAA-EDF6881BF528}"/>
              </a:ext>
            </a:extLst>
          </p:cNvPr>
          <p:cNvSpPr>
            <a:spLocks noGrp="1"/>
          </p:cNvSpPr>
          <p:nvPr>
            <p:ph type="title"/>
          </p:nvPr>
        </p:nvSpPr>
        <p:spPr/>
        <p:txBody>
          <a:bodyPr/>
          <a:lstStyle/>
          <a:p>
            <a:pPr algn="ctr"/>
            <a:r>
              <a:rPr kumimoji="0" lang="en-US" sz="4000" b="0" i="0" u="none" strike="noStrike" kern="1200" cap="none" spc="0" normalizeH="0" baseline="0" noProof="0">
                <a:ln>
                  <a:noFill/>
                </a:ln>
                <a:solidFill>
                  <a:prstClr val="black"/>
                </a:solidFill>
                <a:effectLst/>
                <a:uLnTx/>
                <a:uFillTx/>
                <a:latin typeface="Calibri Light" panose="020F0302020204030204"/>
                <a:ea typeface="+mj-ea"/>
                <a:cs typeface="+mj-cs"/>
              </a:rPr>
              <a:t>GENERAL RESTRICTED EXPENSE CATEGORIES</a:t>
            </a:r>
            <a:br>
              <a:rPr kumimoji="0" lang="en-US" sz="4000" b="0" i="0" u="none" strike="noStrike" kern="1200" cap="none" spc="0" normalizeH="0" baseline="0" noProof="0">
                <a:ln>
                  <a:noFill/>
                </a:ln>
                <a:solidFill>
                  <a:prstClr val="black"/>
                </a:solidFill>
                <a:effectLst/>
                <a:uLnTx/>
                <a:uFillTx/>
                <a:latin typeface="Calibri Light" panose="020F0302020204030204"/>
                <a:ea typeface="+mj-ea"/>
                <a:cs typeface="+mj-cs"/>
              </a:rPr>
            </a:br>
            <a:r>
              <a:rPr kumimoji="0" lang="en-US" sz="4000" b="0" i="0" u="none" strike="noStrike" kern="1200" cap="none" spc="0" normalizeH="0" baseline="0" noProof="0">
                <a:ln>
                  <a:noFill/>
                </a:ln>
                <a:solidFill>
                  <a:prstClr val="black"/>
                </a:solidFill>
                <a:effectLst/>
                <a:uLnTx/>
                <a:uFillTx/>
                <a:latin typeface="Calibri Light" panose="020F0302020204030204"/>
                <a:ea typeface="+mj-ea"/>
                <a:cs typeface="+mj-cs"/>
              </a:rPr>
              <a:t>AS A % OF TOTAL EXPENSE</a:t>
            </a:r>
            <a:endParaRPr lang="en-US"/>
          </a:p>
        </p:txBody>
      </p:sp>
      <p:graphicFrame>
        <p:nvGraphicFramePr>
          <p:cNvPr id="4" name="Content Placeholder 3">
            <a:extLst>
              <a:ext uri="{FF2B5EF4-FFF2-40B4-BE49-F238E27FC236}">
                <a16:creationId xmlns:a16="http://schemas.microsoft.com/office/drawing/2014/main" id="{CD915C80-4F22-4FE6-B576-7DFDB4CB6601}"/>
              </a:ext>
            </a:extLst>
          </p:cNvPr>
          <p:cNvGraphicFramePr>
            <a:graphicFrameLocks noGrp="1"/>
          </p:cNvGraphicFramePr>
          <p:nvPr>
            <p:ph idx="1"/>
            <p:extLst>
              <p:ext uri="{D42A27DB-BD31-4B8C-83A1-F6EECF244321}">
                <p14:modId xmlns:p14="http://schemas.microsoft.com/office/powerpoint/2010/main" val="2456928589"/>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8966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33"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 name="Content Placeholder 26">
            <a:extLst>
              <a:ext uri="{FF2B5EF4-FFF2-40B4-BE49-F238E27FC236}">
                <a16:creationId xmlns:a16="http://schemas.microsoft.com/office/drawing/2014/main" id="{E9896C3D-6745-429E-574F-F3BFD055A4E7}"/>
              </a:ext>
            </a:extLst>
          </p:cNvPr>
          <p:cNvSpPr>
            <a:spLocks noGrp="1"/>
          </p:cNvSpPr>
          <p:nvPr>
            <p:ph idx="1"/>
          </p:nvPr>
        </p:nvSpPr>
        <p:spPr>
          <a:xfrm>
            <a:off x="2117717" y="741788"/>
            <a:ext cx="8106938" cy="1216322"/>
          </a:xfrm>
        </p:spPr>
        <p:txBody>
          <a:bodyPr>
            <a:normAutofit/>
          </a:bodyPr>
          <a:lstStyle/>
          <a:p>
            <a:pPr marL="0" indent="0" algn="ctr">
              <a:buNone/>
            </a:pPr>
            <a:r>
              <a:rPr lang="en-US" sz="3600" dirty="0">
                <a:solidFill>
                  <a:schemeClr val="bg1"/>
                </a:solidFill>
              </a:rPr>
              <a:t>OPEB Liability – Percentage Funded</a:t>
            </a:r>
          </a:p>
        </p:txBody>
      </p:sp>
      <p:pic>
        <p:nvPicPr>
          <p:cNvPr id="2" name="Picture 1">
            <a:extLst>
              <a:ext uri="{FF2B5EF4-FFF2-40B4-BE49-F238E27FC236}">
                <a16:creationId xmlns:a16="http://schemas.microsoft.com/office/drawing/2014/main" id="{1F704473-3FF2-0BA3-A6C5-09C3A4136B49}"/>
              </a:ext>
            </a:extLst>
          </p:cNvPr>
          <p:cNvPicPr>
            <a:picLocks noChangeAspect="1"/>
          </p:cNvPicPr>
          <p:nvPr/>
        </p:nvPicPr>
        <p:blipFill>
          <a:blip r:embed="rId2"/>
          <a:stretch>
            <a:fillRect/>
          </a:stretch>
        </p:blipFill>
        <p:spPr>
          <a:xfrm>
            <a:off x="913007" y="3181083"/>
            <a:ext cx="10516511" cy="2999492"/>
          </a:xfrm>
          <a:prstGeom prst="rect">
            <a:avLst/>
          </a:prstGeom>
        </p:spPr>
      </p:pic>
    </p:spTree>
    <p:extLst>
      <p:ext uri="{BB962C8B-B14F-4D97-AF65-F5344CB8AC3E}">
        <p14:creationId xmlns:p14="http://schemas.microsoft.com/office/powerpoint/2010/main" val="2911378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7801E0-A5F0-44EC-9D95-532146D0A76D}"/>
              </a:ext>
            </a:extLst>
          </p:cNvPr>
          <p:cNvSpPr>
            <a:spLocks noGrp="1"/>
          </p:cNvSpPr>
          <p:nvPr>
            <p:ph type="title"/>
          </p:nvPr>
        </p:nvSpPr>
        <p:spPr>
          <a:xfrm>
            <a:off x="1314824" y="735106"/>
            <a:ext cx="10053763" cy="2928470"/>
          </a:xfrm>
        </p:spPr>
        <p:txBody>
          <a:bodyPr vert="horz" lIns="91440" tIns="45720" rIns="91440" bIns="45720" rtlCol="0" anchor="b">
            <a:normAutofit/>
          </a:bodyPr>
          <a:lstStyle/>
          <a:p>
            <a:pPr algn="ctr"/>
            <a:r>
              <a:rPr lang="en-US" sz="4800" kern="1200">
                <a:solidFill>
                  <a:srgbClr val="FFFFFF"/>
                </a:solidFill>
                <a:latin typeface="+mj-lt"/>
                <a:ea typeface="+mj-ea"/>
                <a:cs typeface="+mj-cs"/>
              </a:rPr>
              <a:t>QUESTIONS?</a:t>
            </a:r>
          </a:p>
        </p:txBody>
      </p:sp>
      <p:sp>
        <p:nvSpPr>
          <p:cNvPr id="3" name="Text Placeholder 2">
            <a:extLst>
              <a:ext uri="{FF2B5EF4-FFF2-40B4-BE49-F238E27FC236}">
                <a16:creationId xmlns:a16="http://schemas.microsoft.com/office/drawing/2014/main" id="{8C25B134-4730-446D-BA97-978AC82CC39C}"/>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endParaRPr lang="en-US" sz="2400" kern="1200" dirty="0">
              <a:solidFill>
                <a:schemeClr val="tx1"/>
              </a:solidFill>
              <a:latin typeface="+mn-lt"/>
              <a:ea typeface="+mn-ea"/>
              <a:cs typeface="+mn-cs"/>
            </a:endParaRPr>
          </a:p>
        </p:txBody>
      </p:sp>
    </p:spTree>
    <p:extLst>
      <p:ext uri="{BB962C8B-B14F-4D97-AF65-F5344CB8AC3E}">
        <p14:creationId xmlns:p14="http://schemas.microsoft.com/office/powerpoint/2010/main" val="4173782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50747E6-449A-4EB6-8EB7-052ECB22389A}"/>
              </a:ext>
            </a:extLst>
          </p:cNvPr>
          <p:cNvSpPr>
            <a:spLocks noGrp="1"/>
          </p:cNvSpPr>
          <p:nvPr>
            <p:ph type="title"/>
          </p:nvPr>
        </p:nvSpPr>
        <p:spPr>
          <a:xfrm>
            <a:off x="2026693" y="1030406"/>
            <a:ext cx="8147713" cy="3081242"/>
          </a:xfrm>
        </p:spPr>
        <p:txBody>
          <a:bodyPr vert="horz" lIns="91440" tIns="45720" rIns="91440" bIns="45720" rtlCol="0" anchor="ctr">
            <a:normAutofit/>
          </a:bodyPr>
          <a:lstStyle/>
          <a:p>
            <a:pPr algn="ctr"/>
            <a:r>
              <a:rPr lang="en-US" sz="4800">
                <a:solidFill>
                  <a:srgbClr val="FFFFFF"/>
                </a:solidFill>
              </a:rPr>
              <a:t>BOARD BUDGET GUIDLINES</a:t>
            </a:r>
            <a:endParaRPr lang="en-US" sz="4800" kern="1200">
              <a:solidFill>
                <a:srgbClr val="FFFFFF"/>
              </a:solidFill>
              <a:latin typeface="+mj-lt"/>
              <a:ea typeface="+mj-ea"/>
              <a:cs typeface="+mj-cs"/>
            </a:endParaRPr>
          </a:p>
        </p:txBody>
      </p:sp>
    </p:spTree>
    <p:extLst>
      <p:ext uri="{BB962C8B-B14F-4D97-AF65-F5344CB8AC3E}">
        <p14:creationId xmlns:p14="http://schemas.microsoft.com/office/powerpoint/2010/main" val="210783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229FDB1-BFD2-45AC-923F-EC4AC8D2D81A}"/>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DISTRICT 2020-21 BUDGET CRITERIA</a:t>
            </a:r>
          </a:p>
        </p:txBody>
      </p:sp>
      <p:sp>
        <p:nvSpPr>
          <p:cNvPr id="3" name="Content Placeholder 2">
            <a:extLst>
              <a:ext uri="{FF2B5EF4-FFF2-40B4-BE49-F238E27FC236}">
                <a16:creationId xmlns:a16="http://schemas.microsoft.com/office/drawing/2014/main" id="{12154030-D359-454C-9E5E-5C4AA7EFCD99}"/>
              </a:ext>
            </a:extLst>
          </p:cNvPr>
          <p:cNvSpPr>
            <a:spLocks noGrp="1"/>
          </p:cNvSpPr>
          <p:nvPr>
            <p:ph idx="1"/>
          </p:nvPr>
        </p:nvSpPr>
        <p:spPr>
          <a:xfrm>
            <a:off x="4810259" y="649480"/>
            <a:ext cx="6555347" cy="5546047"/>
          </a:xfrm>
        </p:spPr>
        <p:txBody>
          <a:bodyPr anchor="ctr">
            <a:normAutofit/>
          </a:bodyPr>
          <a:lstStyle/>
          <a:p>
            <a:r>
              <a:rPr lang="en-US" sz="2000"/>
              <a:t>Meets all legal, financial, and statutory requirements and board policies</a:t>
            </a:r>
            <a:r>
              <a:rPr lang="en-US" sz="2000">
                <a:solidFill>
                  <a:schemeClr val="accent1"/>
                </a:solidFill>
              </a:rPr>
              <a:t>.  [Adheres to California Community College’s Budget and Accounting Manual, Board Policies (Chapter 6), as well as relevant GAAP and GASB regulations.]</a:t>
            </a:r>
          </a:p>
          <a:p>
            <a:r>
              <a:rPr lang="en-US" sz="2000"/>
              <a:t>Is based upon planning that reflects both current and long-term needs, goals, provided by a second-year budget projections that meets all budget guidelines. </a:t>
            </a:r>
            <a:r>
              <a:rPr lang="en-US" sz="2000">
                <a:solidFill>
                  <a:schemeClr val="accent1"/>
                </a:solidFill>
              </a:rPr>
              <a:t>[Multi-year Projections.]</a:t>
            </a:r>
          </a:p>
          <a:p>
            <a:r>
              <a:rPr lang="en-US" sz="2000"/>
              <a:t>Makes steady progress toward reducing or eliminating structural budget issues (e.g., structural deficit, declining revenue, rising costs, lack of ongoing dollars to cover ongoing expenses, etc.) through budget and enrollment strategies and collective bargaining</a:t>
            </a:r>
            <a:r>
              <a:rPr lang="en-US" sz="2000">
                <a:solidFill>
                  <a:schemeClr val="accent1"/>
                </a:solidFill>
              </a:rPr>
              <a:t>. [General Unrestricted Fund is balanced for the Preliminary FY 22-23 Budget.  However, negotiations are on-going and final outcome of negotiations will impact the budget.]</a:t>
            </a:r>
          </a:p>
        </p:txBody>
      </p:sp>
    </p:spTree>
    <p:extLst>
      <p:ext uri="{BB962C8B-B14F-4D97-AF65-F5344CB8AC3E}">
        <p14:creationId xmlns:p14="http://schemas.microsoft.com/office/powerpoint/2010/main" val="212937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86BF4AC-636B-4C6D-8706-00713CF9F4BE}"/>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DISTRICT 2020-21 BUDGET CRITERIA</a:t>
            </a:r>
          </a:p>
        </p:txBody>
      </p:sp>
      <p:sp>
        <p:nvSpPr>
          <p:cNvPr id="3" name="Content Placeholder 2">
            <a:extLst>
              <a:ext uri="{FF2B5EF4-FFF2-40B4-BE49-F238E27FC236}">
                <a16:creationId xmlns:a16="http://schemas.microsoft.com/office/drawing/2014/main" id="{4C03FDCD-2318-4583-BB30-33B7475C7B21}"/>
              </a:ext>
            </a:extLst>
          </p:cNvPr>
          <p:cNvSpPr>
            <a:spLocks noGrp="1"/>
          </p:cNvSpPr>
          <p:nvPr>
            <p:ph idx="1"/>
          </p:nvPr>
        </p:nvSpPr>
        <p:spPr>
          <a:xfrm>
            <a:off x="4810259" y="649480"/>
            <a:ext cx="6555347" cy="5546047"/>
          </a:xfrm>
        </p:spPr>
        <p:txBody>
          <a:bodyPr anchor="ctr">
            <a:normAutofit/>
          </a:bodyPr>
          <a:lstStyle/>
          <a:p>
            <a:r>
              <a:rPr lang="en-US" sz="2000" dirty="0"/>
              <a:t>Has had campus community involvement and consideration during preparation. </a:t>
            </a:r>
            <a:r>
              <a:rPr lang="en-US" sz="2000" dirty="0">
                <a:solidFill>
                  <a:schemeClr val="accent1"/>
                </a:solidFill>
              </a:rPr>
              <a:t>[Multi-year projections have been presented to the campus community at various meetings.  Feedback received has been incorporated in the more recent version.]</a:t>
            </a:r>
          </a:p>
          <a:p>
            <a:r>
              <a:rPr lang="en-US" sz="2000" dirty="0"/>
              <a:t>Includes all contractually negotiated costs and expenses. </a:t>
            </a:r>
            <a:r>
              <a:rPr lang="en-US" sz="2000" dirty="0">
                <a:solidFill>
                  <a:schemeClr val="accent1"/>
                </a:solidFill>
              </a:rPr>
              <a:t>[Included, but does include any estimates for current, on-going negotiations.]</a:t>
            </a:r>
            <a:endParaRPr lang="en-US" sz="2000" dirty="0">
              <a:solidFill>
                <a:schemeClr val="accent1"/>
              </a:solidFill>
              <a:cs typeface="Calibri"/>
            </a:endParaRPr>
          </a:p>
          <a:p>
            <a:r>
              <a:rPr lang="en-US" sz="2000" dirty="0"/>
              <a:t>Includes all known and projected increases in fixed costs; including step, column and longevity salary increases, medical rate increases and STRS &amp; PERS pension rate increases. </a:t>
            </a:r>
            <a:r>
              <a:rPr lang="en-US" sz="2000" dirty="0">
                <a:solidFill>
                  <a:schemeClr val="accent1"/>
                </a:solidFill>
              </a:rPr>
              <a:t>[Included and highlighted in multi-year projections.]</a:t>
            </a:r>
          </a:p>
          <a:p>
            <a:r>
              <a:rPr lang="en-US" sz="2000" dirty="0"/>
              <a:t>Includes salaries and benefits with a goal not to exceed 85% of total unrestricted budgeted expenditures.  </a:t>
            </a:r>
            <a:r>
              <a:rPr lang="en-US" sz="2000" dirty="0">
                <a:solidFill>
                  <a:schemeClr val="accent1"/>
                </a:solidFill>
              </a:rPr>
              <a:t>[General Unrestricted Fund includes salary and benefits at 83% of total budgeted expenses.]</a:t>
            </a:r>
          </a:p>
        </p:txBody>
      </p:sp>
    </p:spTree>
    <p:extLst>
      <p:ext uri="{BB962C8B-B14F-4D97-AF65-F5344CB8AC3E}">
        <p14:creationId xmlns:p14="http://schemas.microsoft.com/office/powerpoint/2010/main" val="860203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42695A-3A52-4F53-8ACF-CF4A9FAF25D5}"/>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DISTRICT 2020-21 BUDGET CRITERIA</a:t>
            </a:r>
          </a:p>
        </p:txBody>
      </p:sp>
      <p:sp>
        <p:nvSpPr>
          <p:cNvPr id="3" name="Content Placeholder 2">
            <a:extLst>
              <a:ext uri="{FF2B5EF4-FFF2-40B4-BE49-F238E27FC236}">
                <a16:creationId xmlns:a16="http://schemas.microsoft.com/office/drawing/2014/main" id="{B5958B78-C62B-4DB5-8F5B-C1D44EF76A61}"/>
              </a:ext>
            </a:extLst>
          </p:cNvPr>
          <p:cNvSpPr>
            <a:spLocks noGrp="1"/>
          </p:cNvSpPr>
          <p:nvPr>
            <p:ph idx="1"/>
          </p:nvPr>
        </p:nvSpPr>
        <p:spPr>
          <a:xfrm>
            <a:off x="4810259" y="649480"/>
            <a:ext cx="6555347" cy="5546047"/>
          </a:xfrm>
        </p:spPr>
        <p:txBody>
          <a:bodyPr anchor="ctr">
            <a:normAutofit/>
          </a:bodyPr>
          <a:lstStyle/>
          <a:p>
            <a:r>
              <a:rPr lang="en-US" sz="2000"/>
              <a:t>Identifies significant but unfunded items not included in the budget. </a:t>
            </a:r>
            <a:r>
              <a:rPr lang="en-US" sz="2000">
                <a:solidFill>
                  <a:schemeClr val="accent1"/>
                </a:solidFill>
              </a:rPr>
              <a:t>[Included under proposed use of carry-over/reserves.]</a:t>
            </a:r>
          </a:p>
          <a:p>
            <a:r>
              <a:rPr lang="en-US" sz="2000"/>
              <a:t>Highlights unusual items and/or provides information on substantive changes from previous budgets</a:t>
            </a:r>
            <a:r>
              <a:rPr lang="en-US" sz="2000">
                <a:solidFill>
                  <a:schemeClr val="accent1"/>
                </a:solidFill>
              </a:rPr>
              <a:t>. [Yes, through the multi-year and carryover projections.]</a:t>
            </a:r>
          </a:p>
          <a:p>
            <a:r>
              <a:rPr lang="en-US" sz="2000"/>
              <a:t>Limits annual non-trust transfer-in allocations to the unrestricted general fund of less than 2% per year of the total unrestricted budget from non-general fund sources. </a:t>
            </a:r>
            <a:r>
              <a:rPr lang="en-US" sz="2000">
                <a:solidFill>
                  <a:schemeClr val="accent1"/>
                </a:solidFill>
              </a:rPr>
              <a:t>[Budget includes zero transfer in allocations from non-general fund sources.]</a:t>
            </a:r>
          </a:p>
          <a:p>
            <a:r>
              <a:rPr lang="en-US" sz="2000"/>
              <a:t>Limits annual debt service payments by the unrestricted general fund to 5% of the total unrestricted expenditure budget where such funds do not have a matching revenue stream to offset such costs. </a:t>
            </a:r>
            <a:r>
              <a:rPr lang="en-US" sz="2000">
                <a:solidFill>
                  <a:schemeClr val="accent1"/>
                </a:solidFill>
              </a:rPr>
              <a:t>[Budget does not include any debt service payments.]</a:t>
            </a:r>
          </a:p>
        </p:txBody>
      </p:sp>
    </p:spTree>
    <p:extLst>
      <p:ext uri="{BB962C8B-B14F-4D97-AF65-F5344CB8AC3E}">
        <p14:creationId xmlns:p14="http://schemas.microsoft.com/office/powerpoint/2010/main" val="1092731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2C1F6B-5BCC-444B-986B-3BE73B613B1B}"/>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DISTRICT 2020-21 BUDGET CRITERIA</a:t>
            </a:r>
          </a:p>
        </p:txBody>
      </p:sp>
      <p:sp>
        <p:nvSpPr>
          <p:cNvPr id="3" name="Content Placeholder 2">
            <a:extLst>
              <a:ext uri="{FF2B5EF4-FFF2-40B4-BE49-F238E27FC236}">
                <a16:creationId xmlns:a16="http://schemas.microsoft.com/office/drawing/2014/main" id="{396D3D00-60D8-4602-B520-4FB464834BF1}"/>
              </a:ext>
            </a:extLst>
          </p:cNvPr>
          <p:cNvSpPr>
            <a:spLocks noGrp="1"/>
          </p:cNvSpPr>
          <p:nvPr>
            <p:ph idx="1"/>
          </p:nvPr>
        </p:nvSpPr>
        <p:spPr>
          <a:xfrm>
            <a:off x="4810259" y="649480"/>
            <a:ext cx="6555347" cy="5546047"/>
          </a:xfrm>
        </p:spPr>
        <p:txBody>
          <a:bodyPr anchor="ctr">
            <a:normAutofit/>
          </a:bodyPr>
          <a:lstStyle/>
          <a:p>
            <a:r>
              <a:rPr lang="en-US" sz="2000" dirty="0"/>
              <a:t>Creates time specific plans for the full funding of unfunded liabilities/obligations through specific trust funds and reserve accounts. </a:t>
            </a:r>
            <a:r>
              <a:rPr lang="en-US" sz="2000" dirty="0">
                <a:solidFill>
                  <a:schemeClr val="accent1"/>
                </a:solidFill>
              </a:rPr>
              <a:t>[Re-payment to the State is included under the proposed use of carryover/reserves. OPEB Liability is currently at an 84% funded ratio.]</a:t>
            </a:r>
          </a:p>
          <a:p>
            <a:r>
              <a:rPr lang="en-US" sz="2000" dirty="0"/>
              <a:t>Is based on sound and well understood enrollment projections and trends. </a:t>
            </a:r>
            <a:r>
              <a:rPr lang="en-US" sz="2000" dirty="0">
                <a:solidFill>
                  <a:schemeClr val="accent1"/>
                </a:solidFill>
              </a:rPr>
              <a:t>[Budget is based on ‘Revenue (C)2022-23 Hold Harmless Revenue provision.]</a:t>
            </a:r>
            <a:endParaRPr lang="en-US" sz="2000" dirty="0">
              <a:solidFill>
                <a:schemeClr val="accent1"/>
              </a:solidFill>
              <a:cs typeface="Calibri"/>
            </a:endParaRPr>
          </a:p>
          <a:p>
            <a:r>
              <a:rPr lang="en-US" sz="2000" dirty="0"/>
              <a:t>Makes every reasonable attempt to avoid lay/off and/or hold them to a minimum should layoffs be necessary. </a:t>
            </a:r>
            <a:r>
              <a:rPr lang="en-US" sz="2000" dirty="0">
                <a:solidFill>
                  <a:schemeClr val="accent1"/>
                </a:solidFill>
              </a:rPr>
              <a:t>[Budget shows a balanced General Unrestricted Fund Budget with a surplus of  $3,647,684.]</a:t>
            </a:r>
            <a:endParaRPr lang="en-US" sz="2000" dirty="0">
              <a:solidFill>
                <a:schemeClr val="accent1"/>
              </a:solidFill>
              <a:cs typeface="Calibri"/>
            </a:endParaRPr>
          </a:p>
        </p:txBody>
      </p:sp>
    </p:spTree>
    <p:extLst>
      <p:ext uri="{BB962C8B-B14F-4D97-AF65-F5344CB8AC3E}">
        <p14:creationId xmlns:p14="http://schemas.microsoft.com/office/powerpoint/2010/main" val="1390345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F86EB4-2F06-4845-8E60-21DEC30EBB44}"/>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DISTRICT 2020-21 BUDGET CRITERIA</a:t>
            </a:r>
          </a:p>
        </p:txBody>
      </p:sp>
      <p:sp>
        <p:nvSpPr>
          <p:cNvPr id="3" name="Content Placeholder 2">
            <a:extLst>
              <a:ext uri="{FF2B5EF4-FFF2-40B4-BE49-F238E27FC236}">
                <a16:creationId xmlns:a16="http://schemas.microsoft.com/office/drawing/2014/main" id="{71396D79-6968-45CE-B3E9-912C276EB8F3}"/>
              </a:ext>
            </a:extLst>
          </p:cNvPr>
          <p:cNvSpPr>
            <a:spLocks noGrp="1"/>
          </p:cNvSpPr>
          <p:nvPr>
            <p:ph idx="1"/>
          </p:nvPr>
        </p:nvSpPr>
        <p:spPr>
          <a:xfrm>
            <a:off x="4810259" y="649480"/>
            <a:ext cx="6555347" cy="5546047"/>
          </a:xfrm>
        </p:spPr>
        <p:txBody>
          <a:bodyPr anchor="ctr">
            <a:normAutofit/>
          </a:bodyPr>
          <a:lstStyle/>
          <a:p>
            <a:r>
              <a:rPr lang="en-US" sz="2000"/>
              <a:t>Shall make no ongoing long-term commitments with one time money. </a:t>
            </a:r>
            <a:r>
              <a:rPr lang="en-US" sz="2000">
                <a:solidFill>
                  <a:schemeClr val="accent1"/>
                </a:solidFill>
              </a:rPr>
              <a:t>[Identified and separated one-time from on-going revenue and expense items.]</a:t>
            </a:r>
          </a:p>
          <a:p>
            <a:r>
              <a:rPr lang="en-US" sz="2000"/>
              <a:t>Will strive to reduce or eliminate any kind of structural deficit. </a:t>
            </a:r>
            <a:r>
              <a:rPr lang="en-US" sz="2000">
                <a:solidFill>
                  <a:schemeClr val="accent1"/>
                </a:solidFill>
              </a:rPr>
              <a:t>[The proposed budget does not have a structural deficit.]</a:t>
            </a:r>
            <a:endParaRPr lang="en-US" sz="2000">
              <a:solidFill>
                <a:schemeClr val="accent1"/>
              </a:solidFill>
              <a:cs typeface="Calibri"/>
            </a:endParaRPr>
          </a:p>
          <a:p>
            <a:r>
              <a:rPr lang="en-US" sz="2000"/>
              <a:t>The Budget Guidelines will be reviewed semi-annually by the Board of Trustees and College Staff.  </a:t>
            </a:r>
            <a:endParaRPr lang="en-US"/>
          </a:p>
        </p:txBody>
      </p:sp>
    </p:spTree>
    <p:extLst>
      <p:ext uri="{BB962C8B-B14F-4D97-AF65-F5344CB8AC3E}">
        <p14:creationId xmlns:p14="http://schemas.microsoft.com/office/powerpoint/2010/main" val="1286330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50747E6-449A-4EB6-8EB7-052ECB22389A}"/>
              </a:ext>
            </a:extLst>
          </p:cNvPr>
          <p:cNvSpPr>
            <a:spLocks noGrp="1"/>
          </p:cNvSpPr>
          <p:nvPr>
            <p:ph type="title"/>
          </p:nvPr>
        </p:nvSpPr>
        <p:spPr>
          <a:xfrm>
            <a:off x="2026693" y="1030406"/>
            <a:ext cx="8147713" cy="3081242"/>
          </a:xfrm>
        </p:spPr>
        <p:txBody>
          <a:bodyPr vert="horz" lIns="91440" tIns="45720" rIns="91440" bIns="45720" rtlCol="0" anchor="ctr">
            <a:normAutofit/>
          </a:bodyPr>
          <a:lstStyle/>
          <a:p>
            <a:pPr algn="ctr"/>
            <a:r>
              <a:rPr lang="en-US" sz="4800">
                <a:solidFill>
                  <a:srgbClr val="FFFFFF"/>
                </a:solidFill>
              </a:rPr>
              <a:t>Budget Assumption Highlights</a:t>
            </a:r>
            <a:endParaRPr lang="en-US" sz="4800" kern="1200">
              <a:solidFill>
                <a:srgbClr val="FFFFFF"/>
              </a:solidFill>
              <a:latin typeface="+mj-lt"/>
              <a:ea typeface="+mj-ea"/>
              <a:cs typeface="+mj-cs"/>
            </a:endParaRPr>
          </a:p>
        </p:txBody>
      </p:sp>
    </p:spTree>
    <p:extLst>
      <p:ext uri="{BB962C8B-B14F-4D97-AF65-F5344CB8AC3E}">
        <p14:creationId xmlns:p14="http://schemas.microsoft.com/office/powerpoint/2010/main" val="35975714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2FF731D71CAE7479F179395780E1C49" ma:contentTypeVersion="16" ma:contentTypeDescription="Create a new document." ma:contentTypeScope="" ma:versionID="b540fdcfc9e85cd4b3e0379ac51cfa20">
  <xsd:schema xmlns:xsd="http://www.w3.org/2001/XMLSchema" xmlns:xs="http://www.w3.org/2001/XMLSchema" xmlns:p="http://schemas.microsoft.com/office/2006/metadata/properties" xmlns:ns2="04874ff2-83f5-4125-8153-709b67fc7f74" xmlns:ns3="dbf839e3-64a1-4d73-9d46-3415d92304a4" targetNamespace="http://schemas.microsoft.com/office/2006/metadata/properties" ma:root="true" ma:fieldsID="e25f47e27e57a0e8cf3e6679d2cdf53c" ns2:_="" ns3:_="">
    <xsd:import namespace="04874ff2-83f5-4125-8153-709b67fc7f74"/>
    <xsd:import namespace="dbf839e3-64a1-4d73-9d46-3415d92304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874ff2-83f5-4125-8153-709b67fc7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e3ff3aa-8abc-4a79-8d8f-3f15750d066a}" ma:internalName="TaxCatchAll" ma:showField="CatchAllData" ma:web="04874ff2-83f5-4125-8153-709b67fc7f7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bf839e3-64a1-4d73-9d46-3415d92304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1cdbd09-164b-4198-b266-a9757482516e"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2E270D-479D-44E1-B07D-B9AC30D7DC07}">
  <ds:schemaRefs>
    <ds:schemaRef ds:uri="http://schemas.microsoft.com/sharepoint/v3/contenttype/forms"/>
  </ds:schemaRefs>
</ds:datastoreItem>
</file>

<file path=customXml/itemProps2.xml><?xml version="1.0" encoding="utf-8"?>
<ds:datastoreItem xmlns:ds="http://schemas.openxmlformats.org/officeDocument/2006/customXml" ds:itemID="{593C87F1-D2D2-4055-AF79-EE049591D80C}">
  <ds:schemaRefs>
    <ds:schemaRef ds:uri="04874ff2-83f5-4125-8153-709b67fc7f74"/>
    <ds:schemaRef ds:uri="dbf839e3-64a1-4d73-9d46-3415d9230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91</TotalTime>
  <Words>816</Words>
  <Application>Microsoft Office PowerPoint</Application>
  <PresentationFormat>Widescreen</PresentationFormat>
  <Paragraphs>60</Paragraphs>
  <Slides>22</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7" baseType="lpstr">
      <vt:lpstr>Arial</vt:lpstr>
      <vt:lpstr>Calibri</vt:lpstr>
      <vt:lpstr>Calibri Light</vt:lpstr>
      <vt:lpstr>Office Theme</vt:lpstr>
      <vt:lpstr>Worksheet</vt:lpstr>
      <vt:lpstr>FY 2022-23 Adopted Budget </vt:lpstr>
      <vt:lpstr>AGENDA</vt:lpstr>
      <vt:lpstr>BOARD BUDGET GUIDLINES</vt:lpstr>
      <vt:lpstr>DISTRICT 2020-21 BUDGET CRITERIA</vt:lpstr>
      <vt:lpstr>DISTRICT 2020-21 BUDGET CRITERIA</vt:lpstr>
      <vt:lpstr>DISTRICT 2020-21 BUDGET CRITERIA</vt:lpstr>
      <vt:lpstr>DISTRICT 2020-21 BUDGET CRITERIA</vt:lpstr>
      <vt:lpstr>DISTRICT 2020-21 BUDGET CRITERIA</vt:lpstr>
      <vt:lpstr>Budget Assumption Highlights</vt:lpstr>
      <vt:lpstr>Revenue Assumptions</vt:lpstr>
      <vt:lpstr>Expense Assumptions</vt:lpstr>
      <vt:lpstr>OVERVIEW OF GENERAL UNRESTRICTED FUND</vt:lpstr>
      <vt:lpstr>FY 2022-23 Budget Unrestricted General Fund</vt:lpstr>
      <vt:lpstr>GENERAL UNRESTRICTED REVENUE CATEGORIES  AS A % OF TOTAL REVENUE</vt:lpstr>
      <vt:lpstr>GENERAL UNRESTRICTED EXPENSE CATEGORIES AS A % OF TOTAL EXPENSE</vt:lpstr>
      <vt:lpstr>GENERAL UNRESTRICTED FUND MULTI-YEAR PROJECTIONS</vt:lpstr>
      <vt:lpstr>Estimated General Unrestricted Fund at  Year-End </vt:lpstr>
      <vt:lpstr>OVERVIEW OF OTHER FUNDS</vt:lpstr>
      <vt:lpstr>FY 2022-23 PROPOSED BUDGET EXPENDITURES/OUTGO</vt:lpstr>
      <vt:lpstr>GENERAL RESTRICTED EXPENSE CATEGORIES AS A % OF TOTAL EXPENSE</vt:lpstr>
      <vt:lpstr>PowerPoint Presentation</vt:lpstr>
      <vt:lpstr>QUESTIONS?</vt:lpstr>
    </vt:vector>
  </TitlesOfParts>
  <Company>Gavilan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Lira, Miressa</dc:creator>
  <cp:lastModifiedBy>Scott, Lisa</cp:lastModifiedBy>
  <cp:revision>2</cp:revision>
  <cp:lastPrinted>2022-08-24T20:02:48Z</cp:lastPrinted>
  <dcterms:created xsi:type="dcterms:W3CDTF">2022-08-19T21:59:28Z</dcterms:created>
  <dcterms:modified xsi:type="dcterms:W3CDTF">2022-09-09T19:20:59Z</dcterms:modified>
</cp:coreProperties>
</file>