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6"/>
  </p:notesMasterIdLst>
  <p:sldIdLst>
    <p:sldId id="256" r:id="rId2"/>
    <p:sldId id="272" r:id="rId3"/>
    <p:sldId id="261" r:id="rId4"/>
    <p:sldId id="262" r:id="rId5"/>
    <p:sldId id="265" r:id="rId6"/>
    <p:sldId id="257" r:id="rId7"/>
    <p:sldId id="258" r:id="rId8"/>
    <p:sldId id="274" r:id="rId9"/>
    <p:sldId id="259" r:id="rId10"/>
    <p:sldId id="275" r:id="rId11"/>
    <p:sldId id="273" r:id="rId12"/>
    <p:sldId id="279" r:id="rId13"/>
    <p:sldId id="278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72" y="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DEC25-4AE1-4DB5-A2D9-C50F3B712A64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92B60-B6F4-4FE8-B698-2C3D7A738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57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fld id="{0BEA561B-D934-4D62-9F38-CBA05C2F4B8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E31C9B1-B897-4272-AB38-539D1BEDC9E3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0738111-8F9A-4D62-A706-706EA7B2FF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bin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slide" Target="slide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6.xml"/><Relationship Id="rId4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Interim Dean’s Orientation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Gavilan</a:t>
            </a:r>
            <a:r>
              <a:rPr lang="en-US" dirty="0" smtClean="0"/>
              <a:t> Joint Community College District</a:t>
            </a:r>
          </a:p>
          <a:p>
            <a:r>
              <a:rPr lang="en-US" dirty="0" smtClean="0"/>
              <a:t>Human Resources Department</a:t>
            </a:r>
          </a:p>
          <a:p>
            <a:r>
              <a:rPr lang="en-US" dirty="0" smtClean="0"/>
              <a:t>August 14,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Mandatory Time Off (MTO) guidelines</a:t>
            </a:r>
            <a:endParaRPr lang="en-US" dirty="0"/>
          </a:p>
          <a:p>
            <a:r>
              <a:rPr lang="en-US" dirty="0" smtClean="0"/>
              <a:t>Workers Compensation Claims</a:t>
            </a:r>
          </a:p>
          <a:p>
            <a:pPr lvl="1"/>
            <a:r>
              <a:rPr lang="en-US" dirty="0" smtClean="0"/>
              <a:t>Importance of timely filing</a:t>
            </a:r>
          </a:p>
          <a:p>
            <a:pPr lvl="1"/>
            <a:r>
              <a:rPr lang="en-US" dirty="0" smtClean="0"/>
              <a:t>Process </a:t>
            </a:r>
          </a:p>
          <a:p>
            <a:r>
              <a:rPr lang="en-US" dirty="0" smtClean="0"/>
              <a:t>Leaves</a:t>
            </a:r>
          </a:p>
          <a:p>
            <a:pPr lvl="1"/>
            <a:r>
              <a:rPr lang="en-US" dirty="0" smtClean="0"/>
              <a:t>Specific to employee’s bargaining agreement</a:t>
            </a:r>
            <a:endParaRPr lang="en-US" dirty="0"/>
          </a:p>
          <a:p>
            <a:r>
              <a:rPr lang="en-US" dirty="0" smtClean="0"/>
              <a:t>Employee Benefits</a:t>
            </a:r>
          </a:p>
          <a:p>
            <a:pPr lvl="1"/>
            <a:r>
              <a:rPr lang="en-US" dirty="0" smtClean="0"/>
              <a:t>Fringe Benefits</a:t>
            </a:r>
          </a:p>
          <a:p>
            <a:pPr lvl="1"/>
            <a:r>
              <a:rPr lang="en-US" dirty="0" smtClean="0"/>
              <a:t>Employee </a:t>
            </a:r>
            <a:r>
              <a:rPr lang="en-US" dirty="0"/>
              <a:t>Assistance Program (EAP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Professional Growth (CSEA)</a:t>
            </a:r>
          </a:p>
          <a:p>
            <a:pPr lvl="1"/>
            <a:r>
              <a:rPr lang="en-US" dirty="0" smtClean="0"/>
              <a:t>Tuition Waiver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 Operations (continued)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Resources Role</a:t>
            </a:r>
          </a:p>
          <a:p>
            <a:r>
              <a:rPr lang="en-US" dirty="0" smtClean="0"/>
              <a:t>Manager’s Role</a:t>
            </a:r>
          </a:p>
          <a:p>
            <a:r>
              <a:rPr lang="en-US" dirty="0" smtClean="0"/>
              <a:t>Department Staff’s Role</a:t>
            </a:r>
          </a:p>
          <a:p>
            <a:r>
              <a:rPr lang="en-US" dirty="0" smtClean="0"/>
              <a:t>Overall Role of the Campus Community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Onboarding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0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jeopardy-logo-1208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Jeop2723.wav">
            <a:hlinkClick r:id="" action="ppaction://media"/>
          </p:cNvPr>
          <p:cNvPicPr>
            <a:picLocks noRot="1" noChangeAspect="1"/>
          </p:cNvPicPr>
          <p:nvPr>
            <a:wavAudioFile r:embed="rId1" name="Jeopardy-IntroductionSound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6400800"/>
            <a:ext cx="28257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78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rId3" action="ppaction://hlinksldjump"/>
              </a:rPr>
              <a:t>200</a:t>
            </a:r>
            <a:endParaRPr lang="en-US" altLang="en-US" sz="3600" b="1"/>
          </a:p>
        </p:txBody>
      </p:sp>
      <p:sp>
        <p:nvSpPr>
          <p:cNvPr id="19459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rId5" action="ppaction://hlinksldjump"/>
              </a:rPr>
              <a:t>300</a:t>
            </a:r>
            <a:endParaRPr lang="en-US" altLang="en-US" sz="3600" b="1">
              <a:hlinkClick r:id="rId5" action="ppaction://hlinksldjump"/>
            </a:endParaRPr>
          </a:p>
        </p:txBody>
      </p:sp>
      <p:sp>
        <p:nvSpPr>
          <p:cNvPr id="19460" name="AutoShape 9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rId4" action="ppaction://hlinksldjump"/>
              </a:rPr>
              <a:t>400</a:t>
            </a:r>
            <a:endParaRPr lang="en-US" altLang="en-US" sz="3600" b="1">
              <a:hlinkClick r:id="rId4" action="ppaction://hlinksldjump"/>
            </a:endParaRPr>
          </a:p>
        </p:txBody>
      </p:sp>
      <p:sp>
        <p:nvSpPr>
          <p:cNvPr id="19461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rId6" action="ppaction://hlinksldjump"/>
              </a:rPr>
              <a:t>500</a:t>
            </a:r>
            <a:endParaRPr lang="en-US" altLang="en-US" sz="3600" b="1"/>
          </a:p>
        </p:txBody>
      </p:sp>
      <p:sp>
        <p:nvSpPr>
          <p:cNvPr id="19462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rId7" action="ppaction://hlinksldjump"/>
              </a:rPr>
              <a:t>100</a:t>
            </a:r>
            <a:endParaRPr lang="en-US" altLang="en-US" sz="3600" b="1"/>
          </a:p>
        </p:txBody>
      </p:sp>
      <p:sp>
        <p:nvSpPr>
          <p:cNvPr id="19463" name="AutoShape 10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rId3" action="ppaction://hlinksldjump"/>
              </a:rPr>
              <a:t>200</a:t>
            </a:r>
            <a:endParaRPr lang="en-US" altLang="en-US" sz="3600" b="1">
              <a:hlinkClick r:id="rId3" action="ppaction://hlinksldjump"/>
            </a:endParaRPr>
          </a:p>
        </p:txBody>
      </p:sp>
      <p:sp>
        <p:nvSpPr>
          <p:cNvPr id="19464" name="AutoShape 10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300</a:t>
            </a:r>
            <a:endParaRPr lang="en-US" altLang="en-US" sz="3600" b="1"/>
          </a:p>
        </p:txBody>
      </p:sp>
      <p:sp>
        <p:nvSpPr>
          <p:cNvPr id="19465" name="AutoShape 10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400</a:t>
            </a:r>
            <a:endParaRPr lang="en-US" altLang="en-US" sz="3600" b="1"/>
          </a:p>
        </p:txBody>
      </p:sp>
      <p:sp>
        <p:nvSpPr>
          <p:cNvPr id="19466" name="AutoShape 10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500</a:t>
            </a:r>
            <a:endParaRPr lang="en-US" altLang="en-US" sz="3600" b="1"/>
          </a:p>
        </p:txBody>
      </p:sp>
      <p:sp>
        <p:nvSpPr>
          <p:cNvPr id="19467" name="AutoShape 10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 dirty="0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100</a:t>
            </a:r>
            <a:endParaRPr lang="en-US" altLang="en-US" sz="3600" b="1" dirty="0"/>
          </a:p>
        </p:txBody>
      </p:sp>
      <p:sp>
        <p:nvSpPr>
          <p:cNvPr id="19468" name="AutoShape 10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200</a:t>
            </a:r>
            <a:endParaRPr lang="en-US" altLang="en-US" sz="3600" b="1"/>
          </a:p>
        </p:txBody>
      </p:sp>
      <p:sp>
        <p:nvSpPr>
          <p:cNvPr id="19469" name="AutoShape 10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 dirty="0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300</a:t>
            </a:r>
            <a:endParaRPr lang="en-US" altLang="en-US" sz="3600" b="1" dirty="0"/>
          </a:p>
        </p:txBody>
      </p:sp>
      <p:sp>
        <p:nvSpPr>
          <p:cNvPr id="19470" name="AutoShape 10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400</a:t>
            </a:r>
            <a:endParaRPr lang="en-US" altLang="en-US" sz="3600" b="1"/>
          </a:p>
        </p:txBody>
      </p:sp>
      <p:sp>
        <p:nvSpPr>
          <p:cNvPr id="19471" name="AutoShape 1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500</a:t>
            </a:r>
            <a:endParaRPr lang="en-US" altLang="en-US" sz="3600" b="1"/>
          </a:p>
        </p:txBody>
      </p:sp>
      <p:sp>
        <p:nvSpPr>
          <p:cNvPr id="19472" name="AutoShape 1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 dirty="0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100</a:t>
            </a:r>
            <a:endParaRPr lang="en-US" altLang="en-US" sz="3600" b="1" dirty="0"/>
          </a:p>
        </p:txBody>
      </p:sp>
      <p:sp>
        <p:nvSpPr>
          <p:cNvPr id="19473" name="AutoShape 1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200</a:t>
            </a:r>
            <a:endParaRPr lang="en-US" altLang="en-US" sz="3600" b="1"/>
          </a:p>
        </p:txBody>
      </p:sp>
      <p:sp>
        <p:nvSpPr>
          <p:cNvPr id="19474" name="AutoShape 1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300</a:t>
            </a:r>
            <a:endParaRPr lang="en-US" altLang="en-US" sz="3600" b="1"/>
          </a:p>
        </p:txBody>
      </p:sp>
      <p:sp>
        <p:nvSpPr>
          <p:cNvPr id="19475" name="AutoShape 1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400</a:t>
            </a:r>
            <a:endParaRPr lang="en-US" altLang="en-US" sz="3600" b="1"/>
          </a:p>
        </p:txBody>
      </p:sp>
      <p:sp>
        <p:nvSpPr>
          <p:cNvPr id="19476" name="AutoShape 1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500</a:t>
            </a:r>
            <a:endParaRPr lang="en-US" altLang="en-US" sz="3600" b="1"/>
          </a:p>
        </p:txBody>
      </p:sp>
      <p:sp>
        <p:nvSpPr>
          <p:cNvPr id="19477" name="AutoShape 1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100</a:t>
            </a:r>
            <a:endParaRPr lang="en-US" altLang="en-US" sz="3600" b="1"/>
          </a:p>
        </p:txBody>
      </p:sp>
      <p:sp>
        <p:nvSpPr>
          <p:cNvPr id="19478" name="AutoShape 1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200</a:t>
            </a:r>
            <a:endParaRPr lang="en-US" altLang="en-US" sz="3600" b="1"/>
          </a:p>
        </p:txBody>
      </p:sp>
      <p:sp>
        <p:nvSpPr>
          <p:cNvPr id="19479" name="AutoShape 1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300</a:t>
            </a:r>
            <a:endParaRPr lang="en-US" altLang="en-US" sz="3600" b="1"/>
          </a:p>
        </p:txBody>
      </p:sp>
      <p:sp>
        <p:nvSpPr>
          <p:cNvPr id="19480" name="AutoShape 1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400</a:t>
            </a:r>
            <a:endParaRPr lang="en-US" altLang="en-US" sz="3600" b="1"/>
          </a:p>
        </p:txBody>
      </p:sp>
      <p:sp>
        <p:nvSpPr>
          <p:cNvPr id="19481" name="AutoShape 1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noaction"/>
              </a:rPr>
              <a:t>500</a:t>
            </a:r>
            <a:endParaRPr lang="en-US" altLang="en-US" sz="3600" b="1"/>
          </a:p>
        </p:txBody>
      </p:sp>
      <p:sp>
        <p:nvSpPr>
          <p:cNvPr id="19482" name="AutoShape 4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latin typeface="Garamond" pitchFamily="-107" charset="0"/>
                <a:hlinkClick r:id="" action="ppaction://hlinkshowjump?jump=nextslide"/>
              </a:rPr>
              <a:t>100</a:t>
            </a:r>
            <a:endParaRPr lang="en-US" altLang="en-US" sz="3600" b="1"/>
          </a:p>
        </p:txBody>
      </p:sp>
      <p:sp>
        <p:nvSpPr>
          <p:cNvPr id="19483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2500" b="1" dirty="0" smtClean="0">
                <a:solidFill>
                  <a:schemeClr val="bg1"/>
                </a:solidFill>
              </a:rPr>
              <a:t>Pitfalls &amp; </a:t>
            </a:r>
          </a:p>
          <a:p>
            <a:r>
              <a:rPr lang="en-US" altLang="en-US" sz="2500" b="1" dirty="0" smtClean="0">
                <a:solidFill>
                  <a:schemeClr val="bg1"/>
                </a:solidFill>
              </a:rPr>
              <a:t>Potholes</a:t>
            </a:r>
            <a:endParaRPr lang="en-US" altLang="en-US" sz="2500" b="1" dirty="0">
              <a:solidFill>
                <a:schemeClr val="bg1"/>
              </a:solidFill>
            </a:endParaRPr>
          </a:p>
        </p:txBody>
      </p:sp>
      <p:sp>
        <p:nvSpPr>
          <p:cNvPr id="19484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2500" b="1" dirty="0" smtClean="0">
                <a:solidFill>
                  <a:schemeClr val="bg1"/>
                </a:solidFill>
              </a:rPr>
              <a:t>Legal Issues</a:t>
            </a:r>
            <a:endParaRPr lang="en-US" altLang="en-US" sz="2500" b="1" dirty="0">
              <a:solidFill>
                <a:schemeClr val="bg1"/>
              </a:solidFill>
            </a:endParaRPr>
          </a:p>
        </p:txBody>
      </p:sp>
      <p:sp>
        <p:nvSpPr>
          <p:cNvPr id="19485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2500" b="1" dirty="0" smtClean="0">
                <a:solidFill>
                  <a:schemeClr val="bg1"/>
                </a:solidFill>
              </a:rPr>
              <a:t>Grab Bag</a:t>
            </a:r>
            <a:endParaRPr lang="en-US" altLang="en-US" sz="2500" b="1" dirty="0">
              <a:solidFill>
                <a:schemeClr val="bg1"/>
              </a:solidFill>
            </a:endParaRPr>
          </a:p>
        </p:txBody>
      </p:sp>
      <p:sp>
        <p:nvSpPr>
          <p:cNvPr id="19486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2500" b="1" dirty="0" smtClean="0">
                <a:solidFill>
                  <a:schemeClr val="bg1"/>
                </a:solidFill>
              </a:rPr>
              <a:t>Money </a:t>
            </a:r>
          </a:p>
          <a:p>
            <a:r>
              <a:rPr lang="en-US" altLang="en-US" sz="2500" b="1" dirty="0" smtClean="0">
                <a:solidFill>
                  <a:schemeClr val="bg1"/>
                </a:solidFill>
              </a:rPr>
              <a:t>Matters</a:t>
            </a:r>
            <a:endParaRPr lang="en-US" altLang="en-US" sz="2500" b="1" dirty="0">
              <a:solidFill>
                <a:schemeClr val="bg1"/>
              </a:solidFill>
            </a:endParaRPr>
          </a:p>
        </p:txBody>
      </p:sp>
      <p:sp>
        <p:nvSpPr>
          <p:cNvPr id="19487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1pPr>
            <a:lvl2pPr marL="37931725" indent="-37474525"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2pPr>
            <a:lvl3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3pPr>
            <a:lvl4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4pPr>
            <a:lvl5pPr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itchFamily="18" charset="0"/>
                <a:ea typeface="ＭＳ Ｐゴシック" pitchFamily="-107" charset="-128"/>
              </a:defRPr>
            </a:lvl9pPr>
          </a:lstStyle>
          <a:p>
            <a:r>
              <a:rPr lang="en-US" altLang="en-US" sz="2500" b="1" dirty="0" smtClean="0">
                <a:solidFill>
                  <a:schemeClr val="bg1"/>
                </a:solidFill>
              </a:rPr>
              <a:t>Classified or</a:t>
            </a:r>
          </a:p>
          <a:p>
            <a:r>
              <a:rPr lang="en-US" altLang="en-US" sz="2500" b="1" dirty="0" smtClean="0">
                <a:solidFill>
                  <a:schemeClr val="bg1"/>
                </a:solidFill>
              </a:rPr>
              <a:t>Faculty</a:t>
            </a:r>
            <a:endParaRPr lang="en-US" altLang="en-US" sz="2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0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HR Analyst – Lucy Alvarez</a:t>
            </a:r>
          </a:p>
          <a:p>
            <a:pPr marL="0" indent="0">
              <a:buNone/>
            </a:pPr>
            <a:r>
              <a:rPr lang="en-US" dirty="0" smtClean="0"/>
              <a:t>HR Analyst – Amparo Arteaga</a:t>
            </a:r>
          </a:p>
          <a:p>
            <a:pPr marL="0" indent="0">
              <a:buNone/>
            </a:pPr>
            <a:r>
              <a:rPr lang="en-US" dirty="0" smtClean="0"/>
              <a:t>Associate Vice President of Human Resources and Labor Relations – Dr. Eric Ramones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Guidance and Support to Managers</a:t>
            </a:r>
          </a:p>
          <a:p>
            <a:r>
              <a:rPr lang="en-US" dirty="0" smtClean="0"/>
              <a:t>Training and Professional Development</a:t>
            </a:r>
          </a:p>
          <a:p>
            <a:r>
              <a:rPr lang="en-US" dirty="0" smtClean="0"/>
              <a:t>Recruitment</a:t>
            </a:r>
          </a:p>
          <a:p>
            <a:r>
              <a:rPr lang="en-US" dirty="0" smtClean="0"/>
              <a:t>Total Compensation: Salary and Benefits</a:t>
            </a:r>
          </a:p>
          <a:p>
            <a:r>
              <a:rPr lang="en-US" dirty="0" smtClean="0"/>
              <a:t>Labor Relations/ Grievances</a:t>
            </a:r>
          </a:p>
          <a:p>
            <a:r>
              <a:rPr lang="en-US" dirty="0"/>
              <a:t>Investigate Title IX, Harassment, Discrimination, ADA</a:t>
            </a:r>
          </a:p>
          <a:p>
            <a:r>
              <a:rPr lang="en-US" dirty="0" smtClean="0"/>
              <a:t>Legal Compliance and Legal Claims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HR as a Strategic Partner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16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Collective Bargaining Agreement/Union Contract</a:t>
            </a:r>
          </a:p>
          <a:p>
            <a:r>
              <a:rPr lang="en-US" dirty="0" smtClean="0"/>
              <a:t>Hours, Wages, Working Conditions, Terms of Employment</a:t>
            </a:r>
          </a:p>
          <a:p>
            <a:r>
              <a:rPr lang="en-US" dirty="0" smtClean="0"/>
              <a:t>Lunch and Break Periods</a:t>
            </a:r>
          </a:p>
          <a:p>
            <a:r>
              <a:rPr lang="en-US" dirty="0" smtClean="0"/>
              <a:t>Leave Approval</a:t>
            </a:r>
          </a:p>
          <a:p>
            <a:r>
              <a:rPr lang="en-US" dirty="0" smtClean="0"/>
              <a:t>Working Out of Class</a:t>
            </a:r>
          </a:p>
          <a:p>
            <a:r>
              <a:rPr lang="en-US" dirty="0" smtClean="0"/>
              <a:t>Right to Representation</a:t>
            </a:r>
          </a:p>
          <a:p>
            <a:pPr marL="301943" lvl="1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Labor/Employee Relations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Evaluation</a:t>
            </a:r>
          </a:p>
          <a:p>
            <a:r>
              <a:rPr lang="en-US" dirty="0" smtClean="0"/>
              <a:t>Performance Improvement Plan</a:t>
            </a:r>
          </a:p>
          <a:p>
            <a:r>
              <a:rPr lang="en-US" dirty="0" smtClean="0"/>
              <a:t>Discipline</a:t>
            </a:r>
          </a:p>
          <a:p>
            <a:pPr lvl="1"/>
            <a:r>
              <a:rPr lang="en-US" dirty="0" smtClean="0"/>
              <a:t>Documented Oral Counseling</a:t>
            </a:r>
          </a:p>
          <a:p>
            <a:pPr lvl="1"/>
            <a:r>
              <a:rPr lang="en-US" dirty="0" smtClean="0"/>
              <a:t>Written Reprimand</a:t>
            </a:r>
          </a:p>
          <a:p>
            <a:pPr lvl="1"/>
            <a:r>
              <a:rPr lang="en-US" dirty="0" smtClean="0"/>
              <a:t>Suspension</a:t>
            </a:r>
          </a:p>
          <a:p>
            <a:pPr lvl="1"/>
            <a:r>
              <a:rPr lang="en-US" dirty="0" smtClean="0"/>
              <a:t>Demotion</a:t>
            </a:r>
          </a:p>
          <a:p>
            <a:pPr lvl="1"/>
            <a:r>
              <a:rPr lang="en-US" dirty="0" smtClean="0"/>
              <a:t>Termination</a:t>
            </a:r>
          </a:p>
          <a:p>
            <a:pPr marL="301943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2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Timeline</a:t>
            </a:r>
            <a:r>
              <a:rPr lang="en-US" dirty="0"/>
              <a:t> </a:t>
            </a:r>
            <a:r>
              <a:rPr lang="en-US" dirty="0" smtClean="0"/>
              <a:t>and Process approximately 10-12 weeks</a:t>
            </a:r>
          </a:p>
          <a:p>
            <a:pPr marL="0" indent="0">
              <a:buNone/>
            </a:pPr>
            <a:r>
              <a:rPr lang="en-US" dirty="0" smtClean="0"/>
              <a:t>Personnel Action Form (1 week)</a:t>
            </a:r>
          </a:p>
          <a:p>
            <a:pPr marL="0" indent="0">
              <a:buNone/>
            </a:pPr>
            <a:r>
              <a:rPr lang="en-US" dirty="0" smtClean="0"/>
              <a:t>Job Posting (3-4 weeks)</a:t>
            </a:r>
          </a:p>
          <a:p>
            <a:pPr marL="0" indent="0">
              <a:buNone/>
            </a:pPr>
            <a:r>
              <a:rPr lang="en-US" dirty="0" smtClean="0"/>
              <a:t>Screening/Interview/Final  (2-3 weeks)</a:t>
            </a:r>
          </a:p>
          <a:p>
            <a:pPr marL="0" indent="0">
              <a:buNone/>
            </a:pPr>
            <a:r>
              <a:rPr lang="en-US" dirty="0" smtClean="0"/>
              <a:t>Reference Checks, Final Offer Letter, (1 week)</a:t>
            </a:r>
          </a:p>
          <a:p>
            <a:pPr marL="0" indent="0">
              <a:buNone/>
            </a:pPr>
            <a:r>
              <a:rPr lang="en-US" dirty="0" smtClean="0"/>
              <a:t>Background Check, TB Exam (2-3 weeks)</a:t>
            </a:r>
          </a:p>
          <a:p>
            <a:pPr marL="0" indent="0">
              <a:buNone/>
            </a:pPr>
            <a:r>
              <a:rPr lang="en-US" dirty="0" smtClean="0"/>
              <a:t>Board Approval (2</a:t>
            </a:r>
            <a:r>
              <a:rPr lang="en-US" baseline="30000" dirty="0" smtClean="0"/>
              <a:t>nd</a:t>
            </a:r>
            <a:r>
              <a:rPr lang="en-US" dirty="0" smtClean="0"/>
              <a:t> Tuesday of the month)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Recruitment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7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Diversity/EEO Title 5 Education Code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Recruitment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9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3535363"/>
          </a:xfrm>
        </p:spPr>
        <p:txBody>
          <a:bodyPr>
            <a:normAutofit/>
          </a:bodyPr>
          <a:lstStyle/>
          <a:p>
            <a:r>
              <a:rPr lang="en-US" dirty="0" smtClean="0"/>
              <a:t>Part-time Faculty </a:t>
            </a:r>
          </a:p>
          <a:p>
            <a:pPr lvl="1"/>
            <a:r>
              <a:rPr lang="en-US" sz="1800" dirty="0"/>
              <a:t>Must submit all new hire paperwork</a:t>
            </a:r>
          </a:p>
          <a:p>
            <a:pPr lvl="1"/>
            <a:r>
              <a:rPr lang="en-US" sz="1800" dirty="0" smtClean="0"/>
              <a:t>Must </a:t>
            </a:r>
            <a:r>
              <a:rPr lang="en-US" sz="1800" dirty="0"/>
              <a:t>be cleared by HR prior to start </a:t>
            </a:r>
            <a:r>
              <a:rPr lang="en-US" sz="1800" dirty="0" smtClean="0"/>
              <a:t>date</a:t>
            </a:r>
            <a:endParaRPr lang="en-US" sz="1600" dirty="0" smtClean="0"/>
          </a:p>
          <a:p>
            <a:r>
              <a:rPr lang="en-US" dirty="0" smtClean="0"/>
              <a:t>Part Time Faculty Track and Step Placement</a:t>
            </a:r>
          </a:p>
          <a:p>
            <a:pPr lvl="1"/>
            <a:r>
              <a:rPr lang="en-US" sz="1800" dirty="0" smtClean="0"/>
              <a:t>Resume</a:t>
            </a:r>
          </a:p>
          <a:p>
            <a:pPr lvl="1"/>
            <a:r>
              <a:rPr lang="en-US" sz="1800" dirty="0" smtClean="0"/>
              <a:t>Unofficial transcripts</a:t>
            </a:r>
          </a:p>
          <a:p>
            <a:pPr marL="274320" lvl="1"/>
            <a:r>
              <a:rPr lang="en-US" dirty="0" smtClean="0"/>
              <a:t>Faculty </a:t>
            </a:r>
            <a:r>
              <a:rPr lang="en-US" dirty="0"/>
              <a:t>Load and Compensation (FLAC</a:t>
            </a:r>
            <a:r>
              <a:rPr lang="en-US" dirty="0" smtClean="0"/>
              <a:t>)</a:t>
            </a:r>
          </a:p>
          <a:p>
            <a:pPr marL="553720" lvl="2"/>
            <a:r>
              <a:rPr lang="en-US" sz="1800" dirty="0" smtClean="0"/>
              <a:t>Frequently Asked Questions (FAQ)</a:t>
            </a:r>
          </a:p>
          <a:p>
            <a:pPr marL="612457" lvl="3" indent="0">
              <a:buNone/>
            </a:pPr>
            <a:r>
              <a:rPr lang="en-US" u="sng" dirty="0"/>
              <a:t>http://www.gavilan.edu/jobs/flac</a:t>
            </a:r>
            <a:r>
              <a:rPr lang="en-US" u="sng" dirty="0" smtClean="0"/>
              <a:t>/</a:t>
            </a:r>
            <a:endParaRPr lang="en-US" b="1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of Faculty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7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FLAC Process Flowchart</a:t>
            </a:r>
            <a:endParaRPr lang="en-US" dirty="0"/>
          </a:p>
        </p:txBody>
      </p:sp>
      <p:pic>
        <p:nvPicPr>
          <p:cNvPr id="4" name="Content Placeholder 3" descr="F:\Capture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90800"/>
            <a:ext cx="6004560" cy="40995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041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Personnel Action Form (PAF)</a:t>
            </a:r>
          </a:p>
          <a:p>
            <a:pPr lvl="1"/>
            <a:r>
              <a:rPr lang="en-US" sz="1500" dirty="0"/>
              <a:t>Required in order for HR to process an action</a:t>
            </a:r>
          </a:p>
          <a:p>
            <a:pPr lvl="1"/>
            <a:r>
              <a:rPr lang="en-US" sz="1500" dirty="0"/>
              <a:t>Required signatures</a:t>
            </a:r>
          </a:p>
          <a:p>
            <a:pPr lvl="1"/>
            <a:r>
              <a:rPr lang="en-US" sz="1500" dirty="0"/>
              <a:t>Due 10</a:t>
            </a:r>
            <a:r>
              <a:rPr lang="en-US" sz="1500" baseline="30000" dirty="0"/>
              <a:t>th</a:t>
            </a:r>
            <a:r>
              <a:rPr lang="en-US" sz="1500" dirty="0"/>
              <a:t> of month to HR</a:t>
            </a:r>
          </a:p>
          <a:p>
            <a:pPr lvl="1"/>
            <a:r>
              <a:rPr lang="en-US" sz="1500" dirty="0"/>
              <a:t>Cannot cross fiscal year</a:t>
            </a:r>
          </a:p>
          <a:p>
            <a:pPr lvl="1"/>
            <a:r>
              <a:rPr lang="en-US" sz="1500" dirty="0"/>
              <a:t>One PA per semester for Substitute Faculty and students </a:t>
            </a:r>
            <a:r>
              <a:rPr lang="en-US" sz="1500" dirty="0" smtClean="0"/>
              <a:t>workers</a:t>
            </a:r>
          </a:p>
          <a:p>
            <a:pPr lvl="1"/>
            <a:r>
              <a:rPr lang="en-US" sz="1500" dirty="0" smtClean="0"/>
              <a:t>Payment method- Timesheet or Stipend</a:t>
            </a:r>
          </a:p>
          <a:p>
            <a:r>
              <a:rPr lang="en-US" sz="2000" dirty="0" smtClean="0"/>
              <a:t>Substitutes/Short Term Employees</a:t>
            </a:r>
          </a:p>
          <a:p>
            <a:pPr lvl="1"/>
            <a:r>
              <a:rPr lang="en-US" sz="1800" dirty="0" smtClean="0"/>
              <a:t>Maximum working days per FY = 180 for periodic and 60 for peak assignments</a:t>
            </a:r>
          </a:p>
          <a:p>
            <a:r>
              <a:rPr lang="en-US" sz="2000" dirty="0" smtClean="0"/>
              <a:t>Student Employees</a:t>
            </a:r>
          </a:p>
          <a:p>
            <a:pPr lvl="1"/>
            <a:r>
              <a:rPr lang="en-US" sz="1500" dirty="0" smtClean="0"/>
              <a:t>At least enrolled in 6 units during the Spring and Fall semester </a:t>
            </a:r>
            <a:endParaRPr lang="en-US" sz="1500" dirty="0"/>
          </a:p>
          <a:p>
            <a:pPr lvl="1"/>
            <a:r>
              <a:rPr lang="en-US" sz="1500" dirty="0" smtClean="0"/>
              <a:t>Can work 20 </a:t>
            </a:r>
            <a:r>
              <a:rPr lang="en-US" sz="1500" dirty="0"/>
              <a:t>hours per week</a:t>
            </a:r>
          </a:p>
          <a:p>
            <a:pPr lvl="2"/>
            <a:r>
              <a:rPr lang="en-US" sz="1500" dirty="0"/>
              <a:t>24 hours per week during summer session</a:t>
            </a:r>
          </a:p>
          <a:p>
            <a:pPr lvl="2"/>
            <a:r>
              <a:rPr lang="en-US" sz="1500" dirty="0"/>
              <a:t>CalWORKs 29 hours per week summer session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04088"/>
          </a:xfrm>
        </p:spPr>
        <p:txBody>
          <a:bodyPr>
            <a:noAutofit/>
          </a:bodyPr>
          <a:lstStyle/>
          <a:p>
            <a:r>
              <a:rPr lang="en-US" sz="3900" dirty="0" smtClean="0"/>
              <a:t>HR Operations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17516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FF731D71CAE7479F179395780E1C49" ma:contentTypeVersion="12" ma:contentTypeDescription="Create a new document." ma:contentTypeScope="" ma:versionID="8452268e8f2ca93417dbf26eb6dc10a1">
  <xsd:schema xmlns:xsd="http://www.w3.org/2001/XMLSchema" xmlns:xs="http://www.w3.org/2001/XMLSchema" xmlns:p="http://schemas.microsoft.com/office/2006/metadata/properties" xmlns:ns2="04874ff2-83f5-4125-8153-709b67fc7f74" xmlns:ns3="dbf839e3-64a1-4d73-9d46-3415d92304a4" targetNamespace="http://schemas.microsoft.com/office/2006/metadata/properties" ma:root="true" ma:fieldsID="b15e1e77990950e30ce9c8f2e0a791f1" ns2:_="" ns3:_="">
    <xsd:import namespace="04874ff2-83f5-4125-8153-709b67fc7f74"/>
    <xsd:import namespace="dbf839e3-64a1-4d73-9d46-3415d92304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874ff2-83f5-4125-8153-709b67fc7f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f839e3-64a1-4d73-9d46-3415d92304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36AF9C-E17A-4CDA-B378-D57D3F37D178}"/>
</file>

<file path=customXml/itemProps2.xml><?xml version="1.0" encoding="utf-8"?>
<ds:datastoreItem xmlns:ds="http://schemas.openxmlformats.org/officeDocument/2006/customXml" ds:itemID="{64378E89-177D-4E5B-89EE-778AB9DC8037}"/>
</file>

<file path=customXml/itemProps3.xml><?xml version="1.0" encoding="utf-8"?>
<ds:datastoreItem xmlns:ds="http://schemas.openxmlformats.org/officeDocument/2006/customXml" ds:itemID="{04C8E2CA-F1DC-443F-BFE3-922A7E3D75CE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1654</TotalTime>
  <Words>426</Words>
  <Application>Microsoft Office PowerPoint</Application>
  <PresentationFormat>On-screen Show (4:3)</PresentationFormat>
  <Paragraphs>120</Paragraphs>
  <Slides>14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Interim Dean’s Orientation </vt:lpstr>
      <vt:lpstr>HR as a Strategic Partner</vt:lpstr>
      <vt:lpstr>Labor/Employee Relations</vt:lpstr>
      <vt:lpstr>Performance Management</vt:lpstr>
      <vt:lpstr>Recruitment</vt:lpstr>
      <vt:lpstr>Recruitment</vt:lpstr>
      <vt:lpstr>Management of Faculty </vt:lpstr>
      <vt:lpstr>FLAC Process Flowchart</vt:lpstr>
      <vt:lpstr>HR Operations</vt:lpstr>
      <vt:lpstr>HR Operations (continued)</vt:lpstr>
      <vt:lpstr>Onboarding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Harassment: Staff-to-Staff</dc:title>
  <dc:creator>Windows User</dc:creator>
  <cp:lastModifiedBy>AutoBVT</cp:lastModifiedBy>
  <cp:revision>42</cp:revision>
  <dcterms:created xsi:type="dcterms:W3CDTF">2018-09-24T21:19:56Z</dcterms:created>
  <dcterms:modified xsi:type="dcterms:W3CDTF">2020-08-28T17:39:08Z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0x01010012FF731D71CAE7479F179395780E1C49</vt:lpwstr>
  </property>
</Properties>
</file>