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1.xml" ContentType="application/vnd.openxmlformats-officedocument.presentationml.slide+xml"/>
  <Override PartName="/ppt/slideMasters/slideMaster1.xml" ContentType="application/vnd.openxmlformats-officedocument.presentationml.slideMaster+xml"/>
  <Override PartName="/ppt/slideLayouts/slideLayout7.xml" ContentType="application/vnd.openxmlformats-officedocument.presentationml.slideLayout+xml"/>
  <Override PartName="/ppt/slideLayouts/slideLayout5.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11.xml" ContentType="application/vnd.openxmlformats-officedocument.presentationml.slideLayout+xml"/>
  <Override PartName="/ppt/slideLayouts/slideLayout4.xml" ContentType="application/vnd.openxmlformats-officedocument.presentationml.slideLayout+xml"/>
  <Override PartName="/ppt/notesSlides/notesSlide1.xml" ContentType="application/vnd.openxmlformats-officedocument.presentationml.notesSlide+xml"/>
  <Override PartName="/ppt/slideLayouts/slideLayout1.xml" ContentType="application/vnd.openxmlformats-officedocument.presentationml.slideLayout+xml"/>
  <Override PartName="/ppt/slideLayouts/slideLayout6.xml" ContentType="application/vnd.openxmlformats-officedocument.presentationml.slideLayout+xml"/>
  <Override PartName="/ppt/slideLayouts/slideLayout2.xml" ContentType="application/vnd.openxmlformats-officedocument.presentationml.slideLayout+xml"/>
  <Override PartName="/ppt/notesSlides/notesSlide2.xml" ContentType="application/vnd.openxmlformats-officedocument.presentationml.notesSlide+xml"/>
  <Override PartName="/ppt/slideLayouts/slideLayout3.xml" ContentType="application/vnd.openxmlformats-officedocument.presentationml.slideLayout+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6" r:id="rId2"/>
    <p:sldId id="257" r:id="rId3"/>
    <p:sldId id="258" r:id="rId4"/>
    <p:sldId id="259" r:id="rId5"/>
    <p:sldId id="261" r:id="rId6"/>
    <p:sldId id="262" r:id="rId7"/>
    <p:sldId id="263"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878" y="-72"/>
      </p:cViewPr>
      <p:guideLst>
        <p:guide orient="horz" pos="2160"/>
        <p:guide pos="2880"/>
      </p:guideLst>
    </p:cSldViewPr>
  </p:slideViewPr>
  <p:notesTextViewPr>
    <p:cViewPr>
      <p:scale>
        <a:sx n="1" d="1"/>
        <a:sy n="1" d="1"/>
      </p:scale>
      <p:origin x="0" y="109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customXml" Target="../customXml/item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customXml" Target="../customXml/item2.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customXml" Target="../customXml/item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80C0044-287F-452C-B0CF-0540047B3AB2}" type="datetimeFigureOut">
              <a:rPr lang="en-US" smtClean="0"/>
              <a:t>9/26/2019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3527D8A-681D-4F93-932F-BA5B94A79C59}" type="slidenum">
              <a:rPr lang="en-US" smtClean="0"/>
              <a:t>‹#›</a:t>
            </a:fld>
            <a:endParaRPr lang="en-US"/>
          </a:p>
        </p:txBody>
      </p:sp>
    </p:spTree>
    <p:extLst>
      <p:ext uri="{BB962C8B-B14F-4D97-AF65-F5344CB8AC3E}">
        <p14:creationId xmlns:p14="http://schemas.microsoft.com/office/powerpoint/2010/main" val="27762476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 55204. Instructor Contact. In addition to the requirements of section 55002 and any locally established requirements applicable to all courses, district governing boards shall ensure that: (a) Any portion of a course conducted through distance education includes regular effective contact between instructor and students, and among students, either synchronously or asynchronously, through group or individual meetings, orientation and review sessions, supplemental seminar or study sessions, field trips, library workshops, telephone contact, voice mail, e-mail, or other activities. Regular effective contact is an academic and professional matter pursuant to sections 53200 et seq. (b) Any portion of a course provided through distance education is conducted consistent with guidelines issued by the Chancellor pursuant to section 409 of the Procedures and Standing Orders of the Board of Governors. Note: Authority cited: Sections 66700 and 70901, Education Code. Reference: Sections 70901 and 70902, Education Code. </a:t>
            </a:r>
            <a:endParaRPr lang="en-US" dirty="0"/>
          </a:p>
        </p:txBody>
      </p:sp>
      <p:sp>
        <p:nvSpPr>
          <p:cNvPr id="4" name="Slide Number Placeholder 3"/>
          <p:cNvSpPr>
            <a:spLocks noGrp="1"/>
          </p:cNvSpPr>
          <p:nvPr>
            <p:ph type="sldNum" sz="quarter" idx="10"/>
          </p:nvPr>
        </p:nvSpPr>
        <p:spPr/>
        <p:txBody>
          <a:bodyPr/>
          <a:lstStyle/>
          <a:p>
            <a:fld id="{D3527D8A-681D-4F93-932F-BA5B94A79C59}" type="slidenum">
              <a:rPr lang="en-US" smtClean="0"/>
              <a:t>2</a:t>
            </a:fld>
            <a:endParaRPr lang="en-US"/>
          </a:p>
        </p:txBody>
      </p:sp>
    </p:spTree>
    <p:extLst>
      <p:ext uri="{BB962C8B-B14F-4D97-AF65-F5344CB8AC3E}">
        <p14:creationId xmlns:p14="http://schemas.microsoft.com/office/powerpoint/2010/main" val="707006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14 elements for quality course design in this section address how content is organized and accessed in the course management system. Key elements include course navigation, learning objectives, and access to student support information. </a:t>
            </a:r>
          </a:p>
          <a:p>
            <a:endParaRPr lang="en-US" dirty="0" smtClean="0"/>
          </a:p>
          <a:p>
            <a:r>
              <a:rPr lang="en-US" dirty="0" smtClean="0"/>
              <a:t>Interaction</a:t>
            </a:r>
          </a:p>
          <a:p>
            <a:r>
              <a:rPr lang="en-US" dirty="0" smtClean="0"/>
              <a:t>The six elements in this section address instructor-initiated and student-initiated communication. Key elements of quality course design covered in this section include regular effective contact, both between and among instructors and students. </a:t>
            </a:r>
          </a:p>
          <a:p>
            <a:r>
              <a:rPr lang="en-US" dirty="0" smtClean="0"/>
              <a:t>Assessment</a:t>
            </a:r>
          </a:p>
          <a:p>
            <a:r>
              <a:rPr lang="en-US" sz="1200" b="0" i="0" u="none" strike="noStrike" kern="1200" baseline="0" dirty="0" smtClean="0">
                <a:solidFill>
                  <a:schemeClr val="tx1"/>
                </a:solidFill>
                <a:latin typeface="+mn-lt"/>
                <a:ea typeface="+mn-ea"/>
                <a:cs typeface="+mn-cs"/>
              </a:rPr>
              <a:t>The eight elements in this section address the variety and effectiveness of assessments</a:t>
            </a:r>
          </a:p>
          <a:p>
            <a:r>
              <a:rPr lang="en-US" sz="1200" b="0" i="0" u="none" strike="noStrike" kern="1200" baseline="0" dirty="0" smtClean="0">
                <a:solidFill>
                  <a:schemeClr val="tx1"/>
                </a:solidFill>
                <a:latin typeface="+mn-lt"/>
                <a:ea typeface="+mn-ea"/>
                <a:cs typeface="+mn-cs"/>
              </a:rPr>
              <a:t>within the course. Key elements include the alignment of objectives and assessments,</a:t>
            </a:r>
          </a:p>
          <a:p>
            <a:r>
              <a:rPr lang="en-US" sz="1200" b="0" i="0" u="none" strike="noStrike" kern="1200" baseline="0" dirty="0" smtClean="0">
                <a:solidFill>
                  <a:schemeClr val="tx1"/>
                </a:solidFill>
                <a:latin typeface="+mn-lt"/>
                <a:ea typeface="+mn-ea"/>
                <a:cs typeface="+mn-cs"/>
              </a:rPr>
              <a:t>the clarity of instructions for completing activities, and evidence of timely and regular</a:t>
            </a:r>
          </a:p>
          <a:p>
            <a:r>
              <a:rPr lang="en-US" sz="1200" b="0" i="0" u="none" strike="noStrike" kern="1200" baseline="0" smtClean="0">
                <a:solidFill>
                  <a:schemeClr val="tx1"/>
                </a:solidFill>
                <a:latin typeface="+mn-lt"/>
                <a:ea typeface="+mn-ea"/>
                <a:cs typeface="+mn-cs"/>
              </a:rPr>
              <a:t>feedback.</a:t>
            </a:r>
            <a:endParaRPr lang="en-US" dirty="0"/>
          </a:p>
        </p:txBody>
      </p:sp>
      <p:sp>
        <p:nvSpPr>
          <p:cNvPr id="4" name="Slide Number Placeholder 3"/>
          <p:cNvSpPr>
            <a:spLocks noGrp="1"/>
          </p:cNvSpPr>
          <p:nvPr>
            <p:ph type="sldNum" sz="quarter" idx="10"/>
          </p:nvPr>
        </p:nvSpPr>
        <p:spPr/>
        <p:txBody>
          <a:bodyPr/>
          <a:lstStyle/>
          <a:p>
            <a:fld id="{D3527D8A-681D-4F93-932F-BA5B94A79C59}" type="slidenum">
              <a:rPr lang="en-US" smtClean="0"/>
              <a:t>4</a:t>
            </a:fld>
            <a:endParaRPr lang="en-US"/>
          </a:p>
        </p:txBody>
      </p:sp>
    </p:spTree>
    <p:extLst>
      <p:ext uri="{BB962C8B-B14F-4D97-AF65-F5344CB8AC3E}">
        <p14:creationId xmlns:p14="http://schemas.microsoft.com/office/powerpoint/2010/main" val="10978576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E8EC32F-C765-4867-BFA6-6DFDAA72C5E6}" type="datetimeFigureOut">
              <a:rPr lang="en-US" smtClean="0"/>
              <a:t>9/26/2019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DE41AA-74AC-483C-8D80-38EED5DB53B2}" type="slidenum">
              <a:rPr lang="en-US" smtClean="0"/>
              <a:t>‹#›</a:t>
            </a:fld>
            <a:endParaRPr lang="en-US"/>
          </a:p>
        </p:txBody>
      </p:sp>
    </p:spTree>
    <p:extLst>
      <p:ext uri="{BB962C8B-B14F-4D97-AF65-F5344CB8AC3E}">
        <p14:creationId xmlns:p14="http://schemas.microsoft.com/office/powerpoint/2010/main" val="2215256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E8EC32F-C765-4867-BFA6-6DFDAA72C5E6}" type="datetimeFigureOut">
              <a:rPr lang="en-US" smtClean="0"/>
              <a:t>9/26/2019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DE41AA-74AC-483C-8D80-38EED5DB53B2}" type="slidenum">
              <a:rPr lang="en-US" smtClean="0"/>
              <a:t>‹#›</a:t>
            </a:fld>
            <a:endParaRPr lang="en-US"/>
          </a:p>
        </p:txBody>
      </p:sp>
    </p:spTree>
    <p:extLst>
      <p:ext uri="{BB962C8B-B14F-4D97-AF65-F5344CB8AC3E}">
        <p14:creationId xmlns:p14="http://schemas.microsoft.com/office/powerpoint/2010/main" val="16172315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E8EC32F-C765-4867-BFA6-6DFDAA72C5E6}" type="datetimeFigureOut">
              <a:rPr lang="en-US" smtClean="0"/>
              <a:t>9/26/2019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DE41AA-74AC-483C-8D80-38EED5DB53B2}" type="slidenum">
              <a:rPr lang="en-US" smtClean="0"/>
              <a:t>‹#›</a:t>
            </a:fld>
            <a:endParaRPr lang="en-US"/>
          </a:p>
        </p:txBody>
      </p:sp>
    </p:spTree>
    <p:extLst>
      <p:ext uri="{BB962C8B-B14F-4D97-AF65-F5344CB8AC3E}">
        <p14:creationId xmlns:p14="http://schemas.microsoft.com/office/powerpoint/2010/main" val="33329426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E8EC32F-C765-4867-BFA6-6DFDAA72C5E6}" type="datetimeFigureOut">
              <a:rPr lang="en-US" smtClean="0"/>
              <a:t>9/26/2019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DE41AA-74AC-483C-8D80-38EED5DB53B2}" type="slidenum">
              <a:rPr lang="en-US" smtClean="0"/>
              <a:t>‹#›</a:t>
            </a:fld>
            <a:endParaRPr lang="en-US"/>
          </a:p>
        </p:txBody>
      </p:sp>
    </p:spTree>
    <p:extLst>
      <p:ext uri="{BB962C8B-B14F-4D97-AF65-F5344CB8AC3E}">
        <p14:creationId xmlns:p14="http://schemas.microsoft.com/office/powerpoint/2010/main" val="18891784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E8EC32F-C765-4867-BFA6-6DFDAA72C5E6}" type="datetimeFigureOut">
              <a:rPr lang="en-US" smtClean="0"/>
              <a:t>9/26/2019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DE41AA-74AC-483C-8D80-38EED5DB53B2}" type="slidenum">
              <a:rPr lang="en-US" smtClean="0"/>
              <a:t>‹#›</a:t>
            </a:fld>
            <a:endParaRPr lang="en-US"/>
          </a:p>
        </p:txBody>
      </p:sp>
    </p:spTree>
    <p:extLst>
      <p:ext uri="{BB962C8B-B14F-4D97-AF65-F5344CB8AC3E}">
        <p14:creationId xmlns:p14="http://schemas.microsoft.com/office/powerpoint/2010/main" val="7484141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E8EC32F-C765-4867-BFA6-6DFDAA72C5E6}" type="datetimeFigureOut">
              <a:rPr lang="en-US" smtClean="0"/>
              <a:t>9/26/2019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6DE41AA-74AC-483C-8D80-38EED5DB53B2}" type="slidenum">
              <a:rPr lang="en-US" smtClean="0"/>
              <a:t>‹#›</a:t>
            </a:fld>
            <a:endParaRPr lang="en-US"/>
          </a:p>
        </p:txBody>
      </p:sp>
    </p:spTree>
    <p:extLst>
      <p:ext uri="{BB962C8B-B14F-4D97-AF65-F5344CB8AC3E}">
        <p14:creationId xmlns:p14="http://schemas.microsoft.com/office/powerpoint/2010/main" val="21217032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E8EC32F-C765-4867-BFA6-6DFDAA72C5E6}" type="datetimeFigureOut">
              <a:rPr lang="en-US" smtClean="0"/>
              <a:t>9/26/2019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6DE41AA-74AC-483C-8D80-38EED5DB53B2}" type="slidenum">
              <a:rPr lang="en-US" smtClean="0"/>
              <a:t>‹#›</a:t>
            </a:fld>
            <a:endParaRPr lang="en-US"/>
          </a:p>
        </p:txBody>
      </p:sp>
    </p:spTree>
    <p:extLst>
      <p:ext uri="{BB962C8B-B14F-4D97-AF65-F5344CB8AC3E}">
        <p14:creationId xmlns:p14="http://schemas.microsoft.com/office/powerpoint/2010/main" val="7629088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E8EC32F-C765-4867-BFA6-6DFDAA72C5E6}" type="datetimeFigureOut">
              <a:rPr lang="en-US" smtClean="0"/>
              <a:t>9/26/2019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6DE41AA-74AC-483C-8D80-38EED5DB53B2}" type="slidenum">
              <a:rPr lang="en-US" smtClean="0"/>
              <a:t>‹#›</a:t>
            </a:fld>
            <a:endParaRPr lang="en-US"/>
          </a:p>
        </p:txBody>
      </p:sp>
    </p:spTree>
    <p:extLst>
      <p:ext uri="{BB962C8B-B14F-4D97-AF65-F5344CB8AC3E}">
        <p14:creationId xmlns:p14="http://schemas.microsoft.com/office/powerpoint/2010/main" val="42581707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E8EC32F-C765-4867-BFA6-6DFDAA72C5E6}" type="datetimeFigureOut">
              <a:rPr lang="en-US" smtClean="0"/>
              <a:t>9/26/2019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6DE41AA-74AC-483C-8D80-38EED5DB53B2}" type="slidenum">
              <a:rPr lang="en-US" smtClean="0"/>
              <a:t>‹#›</a:t>
            </a:fld>
            <a:endParaRPr lang="en-US"/>
          </a:p>
        </p:txBody>
      </p:sp>
    </p:spTree>
    <p:extLst>
      <p:ext uri="{BB962C8B-B14F-4D97-AF65-F5344CB8AC3E}">
        <p14:creationId xmlns:p14="http://schemas.microsoft.com/office/powerpoint/2010/main" val="39777154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E8EC32F-C765-4867-BFA6-6DFDAA72C5E6}" type="datetimeFigureOut">
              <a:rPr lang="en-US" smtClean="0"/>
              <a:t>9/26/2019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6DE41AA-74AC-483C-8D80-38EED5DB53B2}" type="slidenum">
              <a:rPr lang="en-US" smtClean="0"/>
              <a:t>‹#›</a:t>
            </a:fld>
            <a:endParaRPr lang="en-US"/>
          </a:p>
        </p:txBody>
      </p:sp>
    </p:spTree>
    <p:extLst>
      <p:ext uri="{BB962C8B-B14F-4D97-AF65-F5344CB8AC3E}">
        <p14:creationId xmlns:p14="http://schemas.microsoft.com/office/powerpoint/2010/main" val="40542371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E8EC32F-C765-4867-BFA6-6DFDAA72C5E6}" type="datetimeFigureOut">
              <a:rPr lang="en-US" smtClean="0"/>
              <a:t>9/26/2019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6DE41AA-74AC-483C-8D80-38EED5DB53B2}" type="slidenum">
              <a:rPr lang="en-US" smtClean="0"/>
              <a:t>‹#›</a:t>
            </a:fld>
            <a:endParaRPr lang="en-US"/>
          </a:p>
        </p:txBody>
      </p:sp>
    </p:spTree>
    <p:extLst>
      <p:ext uri="{BB962C8B-B14F-4D97-AF65-F5344CB8AC3E}">
        <p14:creationId xmlns:p14="http://schemas.microsoft.com/office/powerpoint/2010/main" val="29450628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E8EC32F-C765-4867-BFA6-6DFDAA72C5E6}" type="datetimeFigureOut">
              <a:rPr lang="en-US" smtClean="0"/>
              <a:t>9/26/2019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6DE41AA-74AC-483C-8D80-38EED5DB53B2}" type="slidenum">
              <a:rPr lang="en-US" smtClean="0"/>
              <a:t>‹#›</a:t>
            </a:fld>
            <a:endParaRPr lang="en-US"/>
          </a:p>
        </p:txBody>
      </p:sp>
    </p:spTree>
    <p:extLst>
      <p:ext uri="{BB962C8B-B14F-4D97-AF65-F5344CB8AC3E}">
        <p14:creationId xmlns:p14="http://schemas.microsoft.com/office/powerpoint/2010/main" val="11787808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gavilan.edu/committee/senate/docs/2019/5-21-19/DEBestPractices2019_draft.pdf"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cvc.edu/wp-content/uploads/2018/10/CVC-OEI-Course-Design-Rubric-rev.10.2018.pdf"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Evaluation Tools for Online Courses</a:t>
            </a:r>
            <a:endParaRPr lang="en-US" dirty="0"/>
          </a:p>
        </p:txBody>
      </p:sp>
      <p:sp>
        <p:nvSpPr>
          <p:cNvPr id="3" name="Subtitle 2"/>
          <p:cNvSpPr>
            <a:spLocks noGrp="1"/>
          </p:cNvSpPr>
          <p:nvPr>
            <p:ph type="subTitle" idx="1"/>
          </p:nvPr>
        </p:nvSpPr>
        <p:spPr/>
        <p:txBody>
          <a:bodyPr/>
          <a:lstStyle/>
          <a:p>
            <a:r>
              <a:rPr lang="en-US" dirty="0" smtClean="0"/>
              <a:t>September 2019</a:t>
            </a:r>
            <a:endParaRPr lang="en-US" dirty="0"/>
          </a:p>
        </p:txBody>
      </p:sp>
    </p:spTree>
    <p:extLst>
      <p:ext uri="{BB962C8B-B14F-4D97-AF65-F5344CB8AC3E}">
        <p14:creationId xmlns:p14="http://schemas.microsoft.com/office/powerpoint/2010/main" val="227072006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Spring 2019</a:t>
            </a:r>
            <a:endParaRPr lang="en-US" dirty="0"/>
          </a:p>
        </p:txBody>
      </p:sp>
      <p:sp>
        <p:nvSpPr>
          <p:cNvPr id="3" name="Content Placeholder 2"/>
          <p:cNvSpPr>
            <a:spLocks noGrp="1"/>
          </p:cNvSpPr>
          <p:nvPr>
            <p:ph idx="1"/>
          </p:nvPr>
        </p:nvSpPr>
        <p:spPr/>
        <p:txBody>
          <a:bodyPr/>
          <a:lstStyle/>
          <a:p>
            <a:r>
              <a:rPr lang="en-US" dirty="0" smtClean="0"/>
              <a:t>Accreditation Visit produces recommendation</a:t>
            </a:r>
          </a:p>
          <a:p>
            <a:r>
              <a:rPr lang="en-US" dirty="0" smtClean="0"/>
              <a:t>Title 5 Education Code changes for distance </a:t>
            </a:r>
            <a:r>
              <a:rPr lang="en-US" dirty="0" err="1" smtClean="0"/>
              <a:t>ed</a:t>
            </a:r>
            <a:r>
              <a:rPr lang="en-US" dirty="0" smtClean="0"/>
              <a:t>, in particular 55205 Effective Contact</a:t>
            </a:r>
          </a:p>
          <a:p>
            <a:r>
              <a:rPr lang="en-US" dirty="0" smtClean="0"/>
              <a:t>Senate approves </a:t>
            </a:r>
            <a:r>
              <a:rPr lang="en-US" dirty="0" smtClean="0">
                <a:hlinkClick r:id="rId3"/>
              </a:rPr>
              <a:t>DE Best Practices</a:t>
            </a:r>
            <a:r>
              <a:rPr lang="en-US" dirty="0" smtClean="0"/>
              <a:t> updated document &amp; recommendation for use of CDR.</a:t>
            </a:r>
            <a:endParaRPr lang="en-US" dirty="0"/>
          </a:p>
        </p:txBody>
      </p:sp>
    </p:spTree>
    <p:extLst>
      <p:ext uri="{BB962C8B-B14F-4D97-AF65-F5344CB8AC3E}">
        <p14:creationId xmlns:p14="http://schemas.microsoft.com/office/powerpoint/2010/main" val="148060035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Tools: Course Design Rubric</a:t>
            </a:r>
            <a:endParaRPr lang="en-US" dirty="0"/>
          </a:p>
        </p:txBody>
      </p:sp>
      <p:sp>
        <p:nvSpPr>
          <p:cNvPr id="3" name="Content Placeholder 2"/>
          <p:cNvSpPr>
            <a:spLocks noGrp="1"/>
          </p:cNvSpPr>
          <p:nvPr>
            <p:ph idx="1"/>
          </p:nvPr>
        </p:nvSpPr>
        <p:spPr/>
        <p:txBody>
          <a:bodyPr/>
          <a:lstStyle/>
          <a:p>
            <a:r>
              <a:rPr lang="en-US" dirty="0" smtClean="0">
                <a:hlinkClick r:id="rId2"/>
              </a:rPr>
              <a:t>Course Design Rubric</a:t>
            </a:r>
            <a:r>
              <a:rPr lang="en-US" dirty="0" smtClean="0"/>
              <a:t> will help observers and evaluators  to identify that course has aligned elements for effectiveness/quality.</a:t>
            </a:r>
          </a:p>
          <a:p>
            <a:r>
              <a:rPr lang="en-US" dirty="0" smtClean="0"/>
              <a:t>Will allow deans and TFO’s to provide meaningful constructive feedback.</a:t>
            </a:r>
          </a:p>
          <a:p>
            <a:r>
              <a:rPr lang="en-US" dirty="0" smtClean="0"/>
              <a:t>Jump start Gav goal is to have online courses awarded “</a:t>
            </a:r>
            <a:r>
              <a:rPr lang="en-US" dirty="0"/>
              <a:t>Q</a:t>
            </a:r>
            <a:r>
              <a:rPr lang="en-US" dirty="0" smtClean="0"/>
              <a:t>uality </a:t>
            </a:r>
            <a:r>
              <a:rPr lang="en-US" dirty="0"/>
              <a:t>R</a:t>
            </a:r>
            <a:r>
              <a:rPr lang="en-US" dirty="0" smtClean="0"/>
              <a:t>eviewed” status for inclusion on “Exchange”</a:t>
            </a:r>
          </a:p>
          <a:p>
            <a:endParaRPr lang="en-US" dirty="0" smtClean="0"/>
          </a:p>
          <a:p>
            <a:endParaRPr lang="en-US" dirty="0"/>
          </a:p>
        </p:txBody>
      </p:sp>
    </p:spTree>
    <p:extLst>
      <p:ext uri="{BB962C8B-B14F-4D97-AF65-F5344CB8AC3E}">
        <p14:creationId xmlns:p14="http://schemas.microsoft.com/office/powerpoint/2010/main" val="155331508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Tool: Assessment</a:t>
            </a:r>
            <a:endParaRPr lang="en-US" dirty="0"/>
          </a:p>
        </p:txBody>
      </p:sp>
      <p:sp>
        <p:nvSpPr>
          <p:cNvPr id="3" name="Content Placeholder 2"/>
          <p:cNvSpPr>
            <a:spLocks noGrp="1"/>
          </p:cNvSpPr>
          <p:nvPr>
            <p:ph idx="1"/>
          </p:nvPr>
        </p:nvSpPr>
        <p:spPr/>
        <p:txBody>
          <a:bodyPr/>
          <a:lstStyle/>
          <a:p>
            <a:r>
              <a:rPr lang="en-US" dirty="0" smtClean="0"/>
              <a:t>4 </a:t>
            </a:r>
            <a:r>
              <a:rPr lang="en-US" dirty="0" smtClean="0"/>
              <a:t>areas</a:t>
            </a:r>
          </a:p>
          <a:p>
            <a:pPr lvl="1"/>
            <a:r>
              <a:rPr lang="en-US" dirty="0" smtClean="0"/>
              <a:t>Content Presentation</a:t>
            </a:r>
          </a:p>
          <a:p>
            <a:pPr lvl="1"/>
            <a:r>
              <a:rPr lang="en-US" dirty="0" smtClean="0"/>
              <a:t>Interaction</a:t>
            </a:r>
          </a:p>
          <a:p>
            <a:pPr lvl="1"/>
            <a:r>
              <a:rPr lang="en-US" dirty="0" smtClean="0"/>
              <a:t>Assessment</a:t>
            </a:r>
          </a:p>
          <a:p>
            <a:pPr lvl="1"/>
            <a:r>
              <a:rPr lang="en-US" dirty="0" smtClean="0"/>
              <a:t>Accessibility</a:t>
            </a:r>
            <a:endParaRPr lang="en-US" dirty="0" smtClean="0"/>
          </a:p>
          <a:p>
            <a:endParaRPr lang="en-US" dirty="0"/>
          </a:p>
        </p:txBody>
      </p:sp>
    </p:spTree>
    <p:extLst>
      <p:ext uri="{BB962C8B-B14F-4D97-AF65-F5344CB8AC3E}">
        <p14:creationId xmlns:p14="http://schemas.microsoft.com/office/powerpoint/2010/main" val="426629190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Regular Effective Contact</a:t>
            </a:r>
            <a:endParaRPr lang="en-US" dirty="0"/>
          </a:p>
        </p:txBody>
      </p:sp>
      <p:sp>
        <p:nvSpPr>
          <p:cNvPr id="3" name="Content Placeholder 2"/>
          <p:cNvSpPr>
            <a:spLocks noGrp="1"/>
          </p:cNvSpPr>
          <p:nvPr>
            <p:ph idx="1"/>
          </p:nvPr>
        </p:nvSpPr>
        <p:spPr/>
        <p:txBody>
          <a:bodyPr>
            <a:normAutofit lnSpcReduction="10000"/>
          </a:bodyPr>
          <a:lstStyle/>
          <a:p>
            <a:r>
              <a:rPr lang="en-US" dirty="0" smtClean="0"/>
              <a:t>Instructor to student</a:t>
            </a:r>
          </a:p>
          <a:p>
            <a:pPr lvl="1"/>
            <a:r>
              <a:rPr lang="en-US" dirty="0" smtClean="0"/>
              <a:t>Syllabus</a:t>
            </a:r>
          </a:p>
          <a:p>
            <a:pPr lvl="1"/>
            <a:r>
              <a:rPr lang="en-US" dirty="0" smtClean="0"/>
              <a:t>Announcements</a:t>
            </a:r>
          </a:p>
          <a:p>
            <a:pPr lvl="1"/>
            <a:r>
              <a:rPr lang="en-US" dirty="0" smtClean="0"/>
              <a:t>Discussions</a:t>
            </a:r>
          </a:p>
          <a:p>
            <a:pPr lvl="1"/>
            <a:r>
              <a:rPr lang="en-US" dirty="0" smtClean="0"/>
              <a:t>Feedback/Grades</a:t>
            </a:r>
          </a:p>
          <a:p>
            <a:pPr lvl="1"/>
            <a:r>
              <a:rPr lang="en-US" dirty="0" smtClean="0"/>
              <a:t>Other: </a:t>
            </a:r>
          </a:p>
          <a:p>
            <a:pPr lvl="2"/>
            <a:r>
              <a:rPr lang="en-US" dirty="0" smtClean="0"/>
              <a:t>Pre-course contact</a:t>
            </a:r>
          </a:p>
          <a:p>
            <a:pPr lvl="2"/>
            <a:r>
              <a:rPr lang="en-US" dirty="0" smtClean="0"/>
              <a:t>Office hours/study groups</a:t>
            </a:r>
          </a:p>
          <a:p>
            <a:pPr lvl="2"/>
            <a:r>
              <a:rPr lang="en-US" dirty="0" smtClean="0"/>
              <a:t>Anonymous surveys</a:t>
            </a:r>
          </a:p>
          <a:p>
            <a:pPr lvl="2"/>
            <a:r>
              <a:rPr lang="en-US" dirty="0" smtClean="0"/>
              <a:t>Narrated lectures using </a:t>
            </a:r>
            <a:r>
              <a:rPr lang="en-US" dirty="0" err="1" smtClean="0"/>
              <a:t>Studo</a:t>
            </a:r>
            <a:r>
              <a:rPr lang="en-US" dirty="0" smtClean="0"/>
              <a:t> </a:t>
            </a:r>
          </a:p>
        </p:txBody>
      </p:sp>
    </p:spTree>
    <p:extLst>
      <p:ext uri="{BB962C8B-B14F-4D97-AF65-F5344CB8AC3E}">
        <p14:creationId xmlns:p14="http://schemas.microsoft.com/office/powerpoint/2010/main" val="2004766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Regular Effective Contact</a:t>
            </a:r>
            <a:endParaRPr lang="en-US" dirty="0"/>
          </a:p>
        </p:txBody>
      </p:sp>
      <p:sp>
        <p:nvSpPr>
          <p:cNvPr id="3" name="Content Placeholder 2"/>
          <p:cNvSpPr>
            <a:spLocks noGrp="1"/>
          </p:cNvSpPr>
          <p:nvPr>
            <p:ph idx="1"/>
          </p:nvPr>
        </p:nvSpPr>
        <p:spPr/>
        <p:txBody>
          <a:bodyPr>
            <a:normAutofit/>
          </a:bodyPr>
          <a:lstStyle/>
          <a:p>
            <a:r>
              <a:rPr lang="en-US" dirty="0" smtClean="0"/>
              <a:t>Student to Instructor</a:t>
            </a:r>
          </a:p>
          <a:p>
            <a:pPr lvl="1"/>
            <a:r>
              <a:rPr lang="en-US" dirty="0" smtClean="0"/>
              <a:t>Getting started module, identifying multiple methods of contact</a:t>
            </a:r>
          </a:p>
          <a:p>
            <a:pPr lvl="1"/>
            <a:r>
              <a:rPr lang="en-US" dirty="0" smtClean="0"/>
              <a:t>Communication policies</a:t>
            </a:r>
          </a:p>
          <a:p>
            <a:pPr lvl="1"/>
            <a:r>
              <a:rPr lang="en-US" dirty="0" smtClean="0"/>
              <a:t>Tutorial on </a:t>
            </a:r>
            <a:r>
              <a:rPr lang="en-US" dirty="0" err="1" smtClean="0"/>
              <a:t>iLearn</a:t>
            </a:r>
            <a:r>
              <a:rPr lang="en-US" dirty="0" smtClean="0"/>
              <a:t> (Canvas) mail</a:t>
            </a:r>
          </a:p>
          <a:p>
            <a:pPr lvl="1"/>
            <a:r>
              <a:rPr lang="en-US" dirty="0" smtClean="0"/>
              <a:t>Notification of any delay in response times, absences</a:t>
            </a:r>
          </a:p>
          <a:p>
            <a:pPr lvl="1"/>
            <a:endParaRPr lang="en-US" dirty="0"/>
          </a:p>
          <a:p>
            <a:pPr marL="457200" lvl="1" indent="0">
              <a:buNone/>
            </a:pPr>
            <a:r>
              <a:rPr lang="en-US" sz="2000" dirty="0" smtClean="0"/>
              <a:t>Contact is strongly encouraged to take place through Canvas</a:t>
            </a:r>
            <a:endParaRPr lang="en-US" sz="2000" dirty="0"/>
          </a:p>
        </p:txBody>
      </p:sp>
    </p:spTree>
    <p:extLst>
      <p:ext uri="{BB962C8B-B14F-4D97-AF65-F5344CB8AC3E}">
        <p14:creationId xmlns:p14="http://schemas.microsoft.com/office/powerpoint/2010/main" val="23495665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Regular Effective Contact</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Student to Student</a:t>
            </a:r>
          </a:p>
          <a:p>
            <a:pPr marL="457200" lvl="1" indent="0">
              <a:buNone/>
            </a:pPr>
            <a:r>
              <a:rPr lang="en-US" dirty="0" smtClean="0"/>
              <a:t>This part is new to regulation 55204</a:t>
            </a:r>
          </a:p>
          <a:p>
            <a:pPr lvl="1"/>
            <a:r>
              <a:rPr lang="en-US" dirty="0" smtClean="0"/>
              <a:t>Well crafted discussion groups with meaningful exchange</a:t>
            </a:r>
          </a:p>
          <a:p>
            <a:pPr lvl="1"/>
            <a:r>
              <a:rPr lang="en-US" dirty="0" smtClean="0"/>
              <a:t>Ice breaker intro assignment</a:t>
            </a:r>
          </a:p>
          <a:p>
            <a:pPr lvl="1"/>
            <a:r>
              <a:rPr lang="en-US" dirty="0" smtClean="0"/>
              <a:t>Voluntary virtual study groups</a:t>
            </a:r>
          </a:p>
          <a:p>
            <a:pPr lvl="1"/>
            <a:r>
              <a:rPr lang="en-US" dirty="0" smtClean="0"/>
              <a:t>Web lessons, live and recorded, with ability for student comments	</a:t>
            </a:r>
          </a:p>
          <a:p>
            <a:pPr lvl="2"/>
            <a:r>
              <a:rPr lang="en-US" dirty="0" smtClean="0"/>
              <a:t>Have I mentioned Studio?</a:t>
            </a:r>
          </a:p>
          <a:p>
            <a:pPr lvl="1"/>
            <a:r>
              <a:rPr lang="en-US" dirty="0" smtClean="0"/>
              <a:t>Group projects or assignments</a:t>
            </a:r>
          </a:p>
          <a:p>
            <a:pPr lvl="1"/>
            <a:r>
              <a:rPr lang="en-US" dirty="0" smtClean="0"/>
              <a:t>Have students create and share assignments (videos or other media)</a:t>
            </a:r>
          </a:p>
          <a:p>
            <a:pPr lvl="1"/>
            <a:r>
              <a:rPr lang="en-US" dirty="0" smtClean="0"/>
              <a:t>Q &amp; A guidance session on a specific assignment</a:t>
            </a:r>
          </a:p>
          <a:p>
            <a:pPr lvl="1"/>
            <a:endParaRPr lang="en-US" dirty="0" smtClean="0"/>
          </a:p>
          <a:p>
            <a:pPr lvl="1"/>
            <a:endParaRPr lang="en-US" dirty="0"/>
          </a:p>
        </p:txBody>
      </p:sp>
    </p:spTree>
    <p:extLst>
      <p:ext uri="{BB962C8B-B14F-4D97-AF65-F5344CB8AC3E}">
        <p14:creationId xmlns:p14="http://schemas.microsoft.com/office/powerpoint/2010/main" val="361465133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2FF731D71CAE7479F179395780E1C49" ma:contentTypeVersion="12" ma:contentTypeDescription="Create a new document." ma:contentTypeScope="" ma:versionID="8452268e8f2ca93417dbf26eb6dc10a1">
  <xsd:schema xmlns:xsd="http://www.w3.org/2001/XMLSchema" xmlns:xs="http://www.w3.org/2001/XMLSchema" xmlns:p="http://schemas.microsoft.com/office/2006/metadata/properties" xmlns:ns2="04874ff2-83f5-4125-8153-709b67fc7f74" xmlns:ns3="dbf839e3-64a1-4d73-9d46-3415d92304a4" targetNamespace="http://schemas.microsoft.com/office/2006/metadata/properties" ma:root="true" ma:fieldsID="b15e1e77990950e30ce9c8f2e0a791f1" ns2:_="" ns3:_="">
    <xsd:import namespace="04874ff2-83f5-4125-8153-709b67fc7f74"/>
    <xsd:import namespace="dbf839e3-64a1-4d73-9d46-3415d92304a4"/>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DateTaken"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4874ff2-83f5-4125-8153-709b67fc7f74"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dbf839e3-64a1-4d73-9d46-3415d92304a4"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MediaServiceLocation" ma:index="19" nillable="true" ma:displayName="Location"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SharedWithUsers xmlns="04874ff2-83f5-4125-8153-709b67fc7f74">
      <UserInfo>
        <DisplayName/>
        <AccountId xsi:nil="true"/>
        <AccountType/>
      </UserInfo>
    </SharedWithUsers>
  </documentManagement>
</p:properties>
</file>

<file path=customXml/itemProps1.xml><?xml version="1.0" encoding="utf-8"?>
<ds:datastoreItem xmlns:ds="http://schemas.openxmlformats.org/officeDocument/2006/customXml" ds:itemID="{52FD6B1D-0684-4F1A-AE39-313DD4C8657D}"/>
</file>

<file path=customXml/itemProps2.xml><?xml version="1.0" encoding="utf-8"?>
<ds:datastoreItem xmlns:ds="http://schemas.openxmlformats.org/officeDocument/2006/customXml" ds:itemID="{B4CBE38B-EFBC-4199-AA3E-0B5A00580B21}"/>
</file>

<file path=customXml/itemProps3.xml><?xml version="1.0" encoding="utf-8"?>
<ds:datastoreItem xmlns:ds="http://schemas.openxmlformats.org/officeDocument/2006/customXml" ds:itemID="{B7DDE399-17FC-4201-A8E9-F593C7F8C1CD}"/>
</file>

<file path=docProps/app.xml><?xml version="1.0" encoding="utf-8"?>
<Properties xmlns="http://schemas.openxmlformats.org/officeDocument/2006/extended-properties" xmlns:vt="http://schemas.openxmlformats.org/officeDocument/2006/docPropsVTypes">
  <TotalTime>27</TotalTime>
  <Words>504</Words>
  <Application>Microsoft Office PowerPoint</Application>
  <PresentationFormat>On-screen Show (4:3)</PresentationFormat>
  <Paragraphs>58</Paragraphs>
  <Slides>7</Slides>
  <Notes>2</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Evaluation Tools for Online Courses</vt:lpstr>
      <vt:lpstr>Spring 2019</vt:lpstr>
      <vt:lpstr>Tools: Course Design Rubric</vt:lpstr>
      <vt:lpstr>Tool: Assessment</vt:lpstr>
      <vt:lpstr>Regular Effective Contact</vt:lpstr>
      <vt:lpstr>Regular Effective Contact</vt:lpstr>
      <vt:lpstr>Regular Effective Contact</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Evaluation Tools for Online Courses</dc:title>
  <dc:creator>slawrence</dc:creator>
  <cp:lastModifiedBy>slawrence</cp:lastModifiedBy>
  <cp:revision>4</cp:revision>
  <dcterms:created xsi:type="dcterms:W3CDTF">2019-09-26T14:23:28Z</dcterms:created>
  <dcterms:modified xsi:type="dcterms:W3CDTF">2019-09-26T15:19:55Z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0x01010012FF731D71CAE7479F179395780E1C49</vt:lpwstr>
  </property>
  <property fmtid="{D5CDD505-2E9C-101B-9397-08002B2CF9AE}" pid="3" name="Order">
    <vt:r8>9644900</vt:r8>
  </property>
  <property fmtid="{D5CDD505-2E9C-101B-9397-08002B2CF9AE}" pid="4" name="xd_Signature">
    <vt:bool>false</vt:bool>
  </property>
  <property fmtid="{D5CDD505-2E9C-101B-9397-08002B2CF9AE}" pid="5" name="xd_ProgID">
    <vt:lpwstr/>
  </property>
  <property fmtid="{D5CDD505-2E9C-101B-9397-08002B2CF9AE}" pid="6" name="_SourceUrl">
    <vt:lpwstr/>
  </property>
  <property fmtid="{D5CDD505-2E9C-101B-9397-08002B2CF9AE}" pid="7" name="_SharedFileIndex">
    <vt:lpwstr/>
  </property>
  <property fmtid="{D5CDD505-2E9C-101B-9397-08002B2CF9AE}" pid="8" name="ComplianceAssetId">
    <vt:lpwstr/>
  </property>
  <property fmtid="{D5CDD505-2E9C-101B-9397-08002B2CF9AE}" pid="9" name="TemplateUrl">
    <vt:lpwstr/>
  </property>
</Properties>
</file>